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7" r:id="rId2"/>
    <p:sldId id="413" r:id="rId3"/>
    <p:sldId id="416" r:id="rId4"/>
    <p:sldId id="417" r:id="rId5"/>
    <p:sldId id="436" r:id="rId6"/>
    <p:sldId id="437" r:id="rId7"/>
    <p:sldId id="43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EF1D81-2CA3-4CDB-B3B1-CD8C1E4AB61F}" type="doc">
      <dgm:prSet loTypeId="urn:microsoft.com/office/officeart/2005/8/layout/cycle4#1" loCatId="relationship" qsTypeId="urn:microsoft.com/office/officeart/2005/8/quickstyle/simple1" qsCatId="simple" csTypeId="urn:microsoft.com/office/officeart/2005/8/colors/colorful1#1" csCatId="colorful" phldr="1"/>
      <dgm:spPr/>
      <dgm:t>
        <a:bodyPr/>
        <a:lstStyle/>
        <a:p>
          <a:endParaRPr lang="en-US"/>
        </a:p>
      </dgm:t>
    </dgm:pt>
    <dgm:pt modelId="{3641EB33-E9BA-40EA-94D1-8D5E11F652DB}">
      <dgm:prSet phldrT="[Text]" custT="1"/>
      <dgm:spPr>
        <a:solidFill>
          <a:srgbClr val="92D050"/>
        </a:solidFill>
      </dgm:spPr>
      <dgm:t>
        <a:bodyPr/>
        <a:lstStyle/>
        <a:p>
          <a:r>
            <a:rPr lang="en-US" sz="1200" b="1" dirty="0" smtClean="0"/>
            <a:t>Transparency and Integrity </a:t>
          </a:r>
          <a:endParaRPr lang="en-US" sz="1200" b="1" dirty="0"/>
        </a:p>
      </dgm:t>
    </dgm:pt>
    <dgm:pt modelId="{326E2F58-E89D-4EA9-AF65-6D2E59D7A86A}" type="parTrans" cxnId="{404EFEAC-BAF0-4FB5-85A1-B4247F3CC5F7}">
      <dgm:prSet/>
      <dgm:spPr/>
      <dgm:t>
        <a:bodyPr/>
        <a:lstStyle/>
        <a:p>
          <a:endParaRPr lang="en-US" sz="1200" b="1"/>
        </a:p>
      </dgm:t>
    </dgm:pt>
    <dgm:pt modelId="{07D39DD1-E4A6-4230-A31B-D953368F534A}" type="sibTrans" cxnId="{404EFEAC-BAF0-4FB5-85A1-B4247F3CC5F7}">
      <dgm:prSet/>
      <dgm:spPr/>
      <dgm:t>
        <a:bodyPr/>
        <a:lstStyle/>
        <a:p>
          <a:endParaRPr lang="en-US" sz="1200" b="1"/>
        </a:p>
      </dgm:t>
    </dgm:pt>
    <dgm:pt modelId="{03ADF52D-175B-4D4B-A71A-E1EB45B6CE12}">
      <dgm:prSet phldrT="[Text]" custT="1"/>
      <dgm:spPr>
        <a:solidFill>
          <a:schemeClr val="accent2"/>
        </a:solidFill>
      </dgm:spPr>
      <dgm:t>
        <a:bodyPr/>
        <a:lstStyle/>
        <a:p>
          <a:r>
            <a:rPr lang="en-US" sz="1200" b="1" dirty="0" smtClean="0"/>
            <a:t>Watchdog</a:t>
          </a:r>
          <a:endParaRPr lang="en-US" sz="1200" b="1" dirty="0"/>
        </a:p>
      </dgm:t>
    </dgm:pt>
    <dgm:pt modelId="{161B0E5A-34DB-4775-9366-863E7D699E51}" type="parTrans" cxnId="{8D41F89F-480C-4DE1-B4DE-1687AFE5189D}">
      <dgm:prSet/>
      <dgm:spPr/>
      <dgm:t>
        <a:bodyPr/>
        <a:lstStyle/>
        <a:p>
          <a:endParaRPr lang="en-US" sz="1200" b="1"/>
        </a:p>
      </dgm:t>
    </dgm:pt>
    <dgm:pt modelId="{656CEF94-AFB8-4FFD-A5FA-8ED30D18369E}" type="sibTrans" cxnId="{8D41F89F-480C-4DE1-B4DE-1687AFE5189D}">
      <dgm:prSet/>
      <dgm:spPr/>
      <dgm:t>
        <a:bodyPr/>
        <a:lstStyle/>
        <a:p>
          <a:endParaRPr lang="en-US" sz="1200" b="1"/>
        </a:p>
      </dgm:t>
    </dgm:pt>
    <dgm:pt modelId="{EFC462F2-6B8C-4C61-B5FA-EBDF160D074C}">
      <dgm:prSet phldrT="[Text]" custT="1"/>
      <dgm:spPr/>
      <dgm:t>
        <a:bodyPr/>
        <a:lstStyle/>
        <a:p>
          <a:r>
            <a:rPr lang="en-US" sz="1200" b="1" dirty="0" smtClean="0"/>
            <a:t>Social Accountability </a:t>
          </a:r>
          <a:endParaRPr lang="en-US" sz="1200" b="1" dirty="0"/>
        </a:p>
      </dgm:t>
    </dgm:pt>
    <dgm:pt modelId="{112F75BE-2A37-4432-A005-532F148C8E66}" type="parTrans" cxnId="{3C42E5E7-B5A2-4F98-9D4E-9E7F3F47908A}">
      <dgm:prSet/>
      <dgm:spPr/>
      <dgm:t>
        <a:bodyPr/>
        <a:lstStyle/>
        <a:p>
          <a:endParaRPr lang="en-US" sz="1200" b="1"/>
        </a:p>
      </dgm:t>
    </dgm:pt>
    <dgm:pt modelId="{028E2AE0-0F96-44AA-95EA-6583D24FE797}" type="sibTrans" cxnId="{3C42E5E7-B5A2-4F98-9D4E-9E7F3F47908A}">
      <dgm:prSet/>
      <dgm:spPr/>
      <dgm:t>
        <a:bodyPr/>
        <a:lstStyle/>
        <a:p>
          <a:endParaRPr lang="en-US" sz="1200" b="1"/>
        </a:p>
      </dgm:t>
    </dgm:pt>
    <dgm:pt modelId="{964C348B-D824-4679-9B19-82A9BF3ECF52}">
      <dgm:prSet phldrT="[Text]" custT="1"/>
      <dgm:spPr/>
      <dgm:t>
        <a:bodyPr/>
        <a:lstStyle/>
        <a:p>
          <a:r>
            <a:rPr lang="en-US" sz="1200" b="1" dirty="0" smtClean="0"/>
            <a:t>Internal Capabilities</a:t>
          </a:r>
          <a:endParaRPr lang="en-US" sz="1200" b="1" dirty="0"/>
        </a:p>
      </dgm:t>
    </dgm:pt>
    <dgm:pt modelId="{10446CBE-495D-45DD-8532-A8ED0C7F7840}" type="parTrans" cxnId="{7E1BA4AB-7631-4C8C-9AA0-4FF6C8C98D99}">
      <dgm:prSet/>
      <dgm:spPr/>
      <dgm:t>
        <a:bodyPr/>
        <a:lstStyle/>
        <a:p>
          <a:endParaRPr lang="en-US" sz="1200" b="1"/>
        </a:p>
      </dgm:t>
    </dgm:pt>
    <dgm:pt modelId="{4CD9670A-815F-4B49-BD04-04B8584C22BE}" type="sibTrans" cxnId="{7E1BA4AB-7631-4C8C-9AA0-4FF6C8C98D99}">
      <dgm:prSet/>
      <dgm:spPr/>
      <dgm:t>
        <a:bodyPr/>
        <a:lstStyle/>
        <a:p>
          <a:endParaRPr lang="en-US" sz="1200" b="1"/>
        </a:p>
      </dgm:t>
    </dgm:pt>
    <dgm:pt modelId="{E19254AF-19AF-4F25-8202-DAE746528B44}" type="pres">
      <dgm:prSet presAssocID="{65EF1D81-2CA3-4CDB-B3B1-CD8C1E4AB61F}" presName="cycleMatrixDiagram" presStyleCnt="0">
        <dgm:presLayoutVars>
          <dgm:chMax val="1"/>
          <dgm:dir/>
          <dgm:animLvl val="lvl"/>
          <dgm:resizeHandles val="exact"/>
        </dgm:presLayoutVars>
      </dgm:prSet>
      <dgm:spPr/>
      <dgm:t>
        <a:bodyPr/>
        <a:lstStyle/>
        <a:p>
          <a:endParaRPr lang="en-US"/>
        </a:p>
      </dgm:t>
    </dgm:pt>
    <dgm:pt modelId="{EC351788-01AA-471A-83D1-546CA6D24E57}" type="pres">
      <dgm:prSet presAssocID="{65EF1D81-2CA3-4CDB-B3B1-CD8C1E4AB61F}" presName="children" presStyleCnt="0"/>
      <dgm:spPr/>
    </dgm:pt>
    <dgm:pt modelId="{1E8E1FFA-15D6-4D19-9B5E-E72FBAAFDD93}" type="pres">
      <dgm:prSet presAssocID="{65EF1D81-2CA3-4CDB-B3B1-CD8C1E4AB61F}" presName="childPlaceholder" presStyleCnt="0"/>
      <dgm:spPr/>
    </dgm:pt>
    <dgm:pt modelId="{005D011E-5499-482A-85E3-AB317AB5AABF}" type="pres">
      <dgm:prSet presAssocID="{65EF1D81-2CA3-4CDB-B3B1-CD8C1E4AB61F}" presName="circle" presStyleCnt="0"/>
      <dgm:spPr/>
    </dgm:pt>
    <dgm:pt modelId="{AE0E2649-4492-45E6-AF9F-381A491F1382}" type="pres">
      <dgm:prSet presAssocID="{65EF1D81-2CA3-4CDB-B3B1-CD8C1E4AB61F}" presName="quadrant1" presStyleLbl="node1" presStyleIdx="0" presStyleCnt="4">
        <dgm:presLayoutVars>
          <dgm:chMax val="1"/>
          <dgm:bulletEnabled val="1"/>
        </dgm:presLayoutVars>
      </dgm:prSet>
      <dgm:spPr/>
      <dgm:t>
        <a:bodyPr/>
        <a:lstStyle/>
        <a:p>
          <a:endParaRPr lang="en-US"/>
        </a:p>
      </dgm:t>
    </dgm:pt>
    <dgm:pt modelId="{3F7EF12A-2E51-485D-9FDE-A26653A67217}" type="pres">
      <dgm:prSet presAssocID="{65EF1D81-2CA3-4CDB-B3B1-CD8C1E4AB61F}" presName="quadrant2" presStyleLbl="node1" presStyleIdx="1" presStyleCnt="4">
        <dgm:presLayoutVars>
          <dgm:chMax val="1"/>
          <dgm:bulletEnabled val="1"/>
        </dgm:presLayoutVars>
      </dgm:prSet>
      <dgm:spPr/>
      <dgm:t>
        <a:bodyPr/>
        <a:lstStyle/>
        <a:p>
          <a:endParaRPr lang="en-US"/>
        </a:p>
      </dgm:t>
    </dgm:pt>
    <dgm:pt modelId="{22FBEA13-D9B6-4982-B5E6-68B73A04C887}" type="pres">
      <dgm:prSet presAssocID="{65EF1D81-2CA3-4CDB-B3B1-CD8C1E4AB61F}" presName="quadrant3" presStyleLbl="node1" presStyleIdx="2" presStyleCnt="4">
        <dgm:presLayoutVars>
          <dgm:chMax val="1"/>
          <dgm:bulletEnabled val="1"/>
        </dgm:presLayoutVars>
      </dgm:prSet>
      <dgm:spPr/>
      <dgm:t>
        <a:bodyPr/>
        <a:lstStyle/>
        <a:p>
          <a:endParaRPr lang="en-US"/>
        </a:p>
      </dgm:t>
    </dgm:pt>
    <dgm:pt modelId="{DE8D21DC-981A-4E56-9228-A4D2376EB912}" type="pres">
      <dgm:prSet presAssocID="{65EF1D81-2CA3-4CDB-B3B1-CD8C1E4AB61F}" presName="quadrant4" presStyleLbl="node1" presStyleIdx="3" presStyleCnt="4">
        <dgm:presLayoutVars>
          <dgm:chMax val="1"/>
          <dgm:bulletEnabled val="1"/>
        </dgm:presLayoutVars>
      </dgm:prSet>
      <dgm:spPr/>
      <dgm:t>
        <a:bodyPr/>
        <a:lstStyle/>
        <a:p>
          <a:endParaRPr lang="en-US"/>
        </a:p>
      </dgm:t>
    </dgm:pt>
    <dgm:pt modelId="{2AD81085-F685-4EF7-B413-C2D0A0C161D1}" type="pres">
      <dgm:prSet presAssocID="{65EF1D81-2CA3-4CDB-B3B1-CD8C1E4AB61F}" presName="quadrantPlaceholder" presStyleCnt="0"/>
      <dgm:spPr/>
    </dgm:pt>
    <dgm:pt modelId="{781C5092-9B9F-48DF-B5BC-F632298168BD}" type="pres">
      <dgm:prSet presAssocID="{65EF1D81-2CA3-4CDB-B3B1-CD8C1E4AB61F}" presName="center1" presStyleLbl="fgShp" presStyleIdx="0" presStyleCnt="2"/>
      <dgm:spPr/>
    </dgm:pt>
    <dgm:pt modelId="{946CAD56-8FBA-4238-A9E6-E132B4879352}" type="pres">
      <dgm:prSet presAssocID="{65EF1D81-2CA3-4CDB-B3B1-CD8C1E4AB61F}" presName="center2" presStyleLbl="fgShp" presStyleIdx="1" presStyleCnt="2"/>
      <dgm:spPr/>
    </dgm:pt>
  </dgm:ptLst>
  <dgm:cxnLst>
    <dgm:cxn modelId="{8D41F89F-480C-4DE1-B4DE-1687AFE5189D}" srcId="{65EF1D81-2CA3-4CDB-B3B1-CD8C1E4AB61F}" destId="{03ADF52D-175B-4D4B-A71A-E1EB45B6CE12}" srcOrd="1" destOrd="0" parTransId="{161B0E5A-34DB-4775-9366-863E7D699E51}" sibTransId="{656CEF94-AFB8-4FFD-A5FA-8ED30D18369E}"/>
    <dgm:cxn modelId="{A2D7946A-A4E4-4F24-9916-0577922B1969}" type="presOf" srcId="{EFC462F2-6B8C-4C61-B5FA-EBDF160D074C}" destId="{22FBEA13-D9B6-4982-B5E6-68B73A04C887}" srcOrd="0" destOrd="0" presId="urn:microsoft.com/office/officeart/2005/8/layout/cycle4#1"/>
    <dgm:cxn modelId="{129E5B7E-027E-4301-99EE-7B4B802A54CA}" type="presOf" srcId="{3641EB33-E9BA-40EA-94D1-8D5E11F652DB}" destId="{AE0E2649-4492-45E6-AF9F-381A491F1382}" srcOrd="0" destOrd="0" presId="urn:microsoft.com/office/officeart/2005/8/layout/cycle4#1"/>
    <dgm:cxn modelId="{404EFEAC-BAF0-4FB5-85A1-B4247F3CC5F7}" srcId="{65EF1D81-2CA3-4CDB-B3B1-CD8C1E4AB61F}" destId="{3641EB33-E9BA-40EA-94D1-8D5E11F652DB}" srcOrd="0" destOrd="0" parTransId="{326E2F58-E89D-4EA9-AF65-6D2E59D7A86A}" sibTransId="{07D39DD1-E4A6-4230-A31B-D953368F534A}"/>
    <dgm:cxn modelId="{6EEE0A80-F8E8-43C2-A1B7-FA6C0338A0F5}" type="presOf" srcId="{964C348B-D824-4679-9B19-82A9BF3ECF52}" destId="{DE8D21DC-981A-4E56-9228-A4D2376EB912}" srcOrd="0" destOrd="0" presId="urn:microsoft.com/office/officeart/2005/8/layout/cycle4#1"/>
    <dgm:cxn modelId="{3C42E5E7-B5A2-4F98-9D4E-9E7F3F47908A}" srcId="{65EF1D81-2CA3-4CDB-B3B1-CD8C1E4AB61F}" destId="{EFC462F2-6B8C-4C61-B5FA-EBDF160D074C}" srcOrd="2" destOrd="0" parTransId="{112F75BE-2A37-4432-A005-532F148C8E66}" sibTransId="{028E2AE0-0F96-44AA-95EA-6583D24FE797}"/>
    <dgm:cxn modelId="{7E1BA4AB-7631-4C8C-9AA0-4FF6C8C98D99}" srcId="{65EF1D81-2CA3-4CDB-B3B1-CD8C1E4AB61F}" destId="{964C348B-D824-4679-9B19-82A9BF3ECF52}" srcOrd="3" destOrd="0" parTransId="{10446CBE-495D-45DD-8532-A8ED0C7F7840}" sibTransId="{4CD9670A-815F-4B49-BD04-04B8584C22BE}"/>
    <dgm:cxn modelId="{7BE1EF41-608E-4636-A8AC-4E07948EDD06}" type="presOf" srcId="{65EF1D81-2CA3-4CDB-B3B1-CD8C1E4AB61F}" destId="{E19254AF-19AF-4F25-8202-DAE746528B44}" srcOrd="0" destOrd="0" presId="urn:microsoft.com/office/officeart/2005/8/layout/cycle4#1"/>
    <dgm:cxn modelId="{3E962FAC-6583-43A0-8DA8-D22AF2749A52}" type="presOf" srcId="{03ADF52D-175B-4D4B-A71A-E1EB45B6CE12}" destId="{3F7EF12A-2E51-485D-9FDE-A26653A67217}" srcOrd="0" destOrd="0" presId="urn:microsoft.com/office/officeart/2005/8/layout/cycle4#1"/>
    <dgm:cxn modelId="{7068FFC6-DFFF-4EC3-9A85-87C12EBA0117}" type="presParOf" srcId="{E19254AF-19AF-4F25-8202-DAE746528B44}" destId="{EC351788-01AA-471A-83D1-546CA6D24E57}" srcOrd="0" destOrd="0" presId="urn:microsoft.com/office/officeart/2005/8/layout/cycle4#1"/>
    <dgm:cxn modelId="{5DF00FD0-7DC1-4390-8B09-B733A492AC15}" type="presParOf" srcId="{EC351788-01AA-471A-83D1-546CA6D24E57}" destId="{1E8E1FFA-15D6-4D19-9B5E-E72FBAAFDD93}" srcOrd="0" destOrd="0" presId="urn:microsoft.com/office/officeart/2005/8/layout/cycle4#1"/>
    <dgm:cxn modelId="{0A19DDEC-70E3-499B-B4AE-8E0ED5147E73}" type="presParOf" srcId="{E19254AF-19AF-4F25-8202-DAE746528B44}" destId="{005D011E-5499-482A-85E3-AB317AB5AABF}" srcOrd="1" destOrd="0" presId="urn:microsoft.com/office/officeart/2005/8/layout/cycle4#1"/>
    <dgm:cxn modelId="{50D5994F-A8CD-43C6-9444-10DE7390374A}" type="presParOf" srcId="{005D011E-5499-482A-85E3-AB317AB5AABF}" destId="{AE0E2649-4492-45E6-AF9F-381A491F1382}" srcOrd="0" destOrd="0" presId="urn:microsoft.com/office/officeart/2005/8/layout/cycle4#1"/>
    <dgm:cxn modelId="{74F8DA5C-5A4F-4FCB-B568-E81D9E55F546}" type="presParOf" srcId="{005D011E-5499-482A-85E3-AB317AB5AABF}" destId="{3F7EF12A-2E51-485D-9FDE-A26653A67217}" srcOrd="1" destOrd="0" presId="urn:microsoft.com/office/officeart/2005/8/layout/cycle4#1"/>
    <dgm:cxn modelId="{C50A63DE-2EF1-4E2C-B77A-70F2B2A77DB0}" type="presParOf" srcId="{005D011E-5499-482A-85E3-AB317AB5AABF}" destId="{22FBEA13-D9B6-4982-B5E6-68B73A04C887}" srcOrd="2" destOrd="0" presId="urn:microsoft.com/office/officeart/2005/8/layout/cycle4#1"/>
    <dgm:cxn modelId="{3B8CEB32-A48C-453A-AA05-03981E06EA6A}" type="presParOf" srcId="{005D011E-5499-482A-85E3-AB317AB5AABF}" destId="{DE8D21DC-981A-4E56-9228-A4D2376EB912}" srcOrd="3" destOrd="0" presId="urn:microsoft.com/office/officeart/2005/8/layout/cycle4#1"/>
    <dgm:cxn modelId="{B0D552A6-372B-4BD0-ACD1-4806F508875C}" type="presParOf" srcId="{005D011E-5499-482A-85E3-AB317AB5AABF}" destId="{2AD81085-F685-4EF7-B413-C2D0A0C161D1}" srcOrd="4" destOrd="0" presId="urn:microsoft.com/office/officeart/2005/8/layout/cycle4#1"/>
    <dgm:cxn modelId="{F869269D-FCB6-443A-BF12-CC932CA74F9E}" type="presParOf" srcId="{E19254AF-19AF-4F25-8202-DAE746528B44}" destId="{781C5092-9B9F-48DF-B5BC-F632298168BD}" srcOrd="2" destOrd="0" presId="urn:microsoft.com/office/officeart/2005/8/layout/cycle4#1"/>
    <dgm:cxn modelId="{A108EE46-10A1-4BC9-9B4F-F1CF912DE39F}" type="presParOf" srcId="{E19254AF-19AF-4F25-8202-DAE746528B44}" destId="{946CAD56-8FBA-4238-A9E6-E132B4879352}"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E2649-4492-45E6-AF9F-381A491F1382}">
      <dsp:nvSpPr>
        <dsp:cNvPr id="0" name=""/>
        <dsp:cNvSpPr/>
      </dsp:nvSpPr>
      <dsp:spPr>
        <a:xfrm>
          <a:off x="973081" y="202220"/>
          <a:ext cx="1536167" cy="1536167"/>
        </a:xfrm>
        <a:prstGeom prst="pieWedg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Transparency and Integrity </a:t>
          </a:r>
          <a:endParaRPr lang="en-US" sz="1200" b="1" kern="1200" dirty="0"/>
        </a:p>
      </dsp:txBody>
      <dsp:txXfrm>
        <a:off x="1423014" y="652153"/>
        <a:ext cx="1086234" cy="1086234"/>
      </dsp:txXfrm>
    </dsp:sp>
    <dsp:sp modelId="{3F7EF12A-2E51-485D-9FDE-A26653A67217}">
      <dsp:nvSpPr>
        <dsp:cNvPr id="0" name=""/>
        <dsp:cNvSpPr/>
      </dsp:nvSpPr>
      <dsp:spPr>
        <a:xfrm rot="5400000">
          <a:off x="2580203" y="202220"/>
          <a:ext cx="1536167" cy="1536167"/>
        </a:xfrm>
        <a:prstGeom prst="pieWedg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Watchdog</a:t>
          </a:r>
          <a:endParaRPr lang="en-US" sz="1200" b="1" kern="1200" dirty="0"/>
        </a:p>
      </dsp:txBody>
      <dsp:txXfrm rot="-5400000">
        <a:off x="2580203" y="652153"/>
        <a:ext cx="1086234" cy="1086234"/>
      </dsp:txXfrm>
    </dsp:sp>
    <dsp:sp modelId="{22FBEA13-D9B6-4982-B5E6-68B73A04C887}">
      <dsp:nvSpPr>
        <dsp:cNvPr id="0" name=""/>
        <dsp:cNvSpPr/>
      </dsp:nvSpPr>
      <dsp:spPr>
        <a:xfrm rot="10800000">
          <a:off x="2580203" y="1809342"/>
          <a:ext cx="1536167" cy="1536167"/>
        </a:xfrm>
        <a:prstGeom prst="pieWedg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Social Accountability </a:t>
          </a:r>
          <a:endParaRPr lang="en-US" sz="1200" b="1" kern="1200" dirty="0"/>
        </a:p>
      </dsp:txBody>
      <dsp:txXfrm rot="10800000">
        <a:off x="2580203" y="1809342"/>
        <a:ext cx="1086234" cy="1086234"/>
      </dsp:txXfrm>
    </dsp:sp>
    <dsp:sp modelId="{DE8D21DC-981A-4E56-9228-A4D2376EB912}">
      <dsp:nvSpPr>
        <dsp:cNvPr id="0" name=""/>
        <dsp:cNvSpPr/>
      </dsp:nvSpPr>
      <dsp:spPr>
        <a:xfrm rot="16200000">
          <a:off x="973081" y="1809342"/>
          <a:ext cx="1536167" cy="1536167"/>
        </a:xfrm>
        <a:prstGeom prst="pieWedg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Internal Capabilities</a:t>
          </a:r>
          <a:endParaRPr lang="en-US" sz="1200" b="1" kern="1200" dirty="0"/>
        </a:p>
      </dsp:txBody>
      <dsp:txXfrm rot="5400000">
        <a:off x="1423014" y="1809342"/>
        <a:ext cx="1086234" cy="1086234"/>
      </dsp:txXfrm>
    </dsp:sp>
    <dsp:sp modelId="{781C5092-9B9F-48DF-B5BC-F632298168BD}">
      <dsp:nvSpPr>
        <dsp:cNvPr id="0" name=""/>
        <dsp:cNvSpPr/>
      </dsp:nvSpPr>
      <dsp:spPr>
        <a:xfrm>
          <a:off x="2279533" y="1454569"/>
          <a:ext cx="530385" cy="461205"/>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6CAD56-8FBA-4238-A9E6-E132B4879352}">
      <dsp:nvSpPr>
        <dsp:cNvPr id="0" name=""/>
        <dsp:cNvSpPr/>
      </dsp:nvSpPr>
      <dsp:spPr>
        <a:xfrm rot="10800000">
          <a:off x="2279533" y="1631956"/>
          <a:ext cx="530385" cy="461205"/>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C66B88-0F19-4615-A1FC-51D2C5945296}" type="datetimeFigureOut">
              <a:rPr lang="en-US" smtClean="0"/>
              <a:pPr/>
              <a:t>7/16/2018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B43C74-06A5-4884-8D63-8F23BFCC482A}" type="slidenum">
              <a:rPr lang="en-US" smtClean="0"/>
              <a:pPr/>
              <a:t>‹#›</a:t>
            </a:fld>
            <a:endParaRPr lang="en-US"/>
          </a:p>
        </p:txBody>
      </p:sp>
    </p:spTree>
    <p:extLst>
      <p:ext uri="{BB962C8B-B14F-4D97-AF65-F5344CB8AC3E}">
        <p14:creationId xmlns:p14="http://schemas.microsoft.com/office/powerpoint/2010/main" val="863476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B43C74-06A5-4884-8D63-8F23BFCC482A}" type="slidenum">
              <a:rPr lang="en-US" smtClean="0"/>
              <a:pPr/>
              <a:t>1</a:t>
            </a:fld>
            <a:endParaRPr lang="en-US"/>
          </a:p>
        </p:txBody>
      </p:sp>
    </p:spTree>
    <p:extLst>
      <p:ext uri="{BB962C8B-B14F-4D97-AF65-F5344CB8AC3E}">
        <p14:creationId xmlns:p14="http://schemas.microsoft.com/office/powerpoint/2010/main" val="11934630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1066800"/>
          </a:xfrm>
          <a:solidFill>
            <a:srgbClr val="002060"/>
          </a:solidFill>
        </p:spPr>
        <p:txBody>
          <a:bodyPr>
            <a:normAutofit/>
          </a:bodyPr>
          <a:lstStyle>
            <a:lvl1pPr>
              <a:defRPr sz="3200" b="1">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419600"/>
            <a:ext cx="6400800" cy="685800"/>
          </a:xfrm>
          <a:ln>
            <a:noFill/>
          </a:ln>
        </p:spPr>
        <p:txBody>
          <a:bodyPr anchor="ctr">
            <a:normAutofit/>
          </a:bodyPr>
          <a:lstStyle>
            <a:lvl1pPr marL="0" indent="0" algn="ctr">
              <a:buNone/>
              <a:defRPr sz="24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4D46949-AEF2-48A2-936B-0AEC9534DC46}" type="datetimeFigureOut">
              <a:rPr lang="en-US" smtClean="0"/>
              <a:pPr/>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D9238A-9E55-433D-881D-F931FE8293F4}" type="slidenum">
              <a:rPr lang="en-US" smtClean="0"/>
              <a:pPr/>
              <a:t>‹#›</a:t>
            </a:fld>
            <a:endParaRPr lang="en-US" dirty="0"/>
          </a:p>
        </p:txBody>
      </p:sp>
      <p:pic>
        <p:nvPicPr>
          <p:cNvPr id="7" name="Picture 6" descr="https://fbcdn-sphotos-g-a.akamaihd.net/hphotos-ak-xta1/v/t1.0-9/13087313_679993192140690_7465583064197798275_n.jpg?oh=c0ddbfc694e56799e7eedd8f0799b98e&amp;oe=5811681C&amp;__gda__=1482143637_d138c381e118a5fc0c6db7cd06ab2497">
            <a:extLst>
              <a:ext uri="{FF2B5EF4-FFF2-40B4-BE49-F238E27FC236}">
                <a16:creationId xmlns:a16="http://schemas.microsoft.com/office/drawing/2014/main" id="{00000000-0008-0000-0000-000001040000}"/>
              </a:ext>
            </a:extLst>
          </p:cNvPr>
          <p:cNvPicPr>
            <a:picLocks noChangeAspect="1" noChangeArrowheads="1"/>
          </p:cNvPicPr>
          <p:nvPr userDrawn="1"/>
        </p:nvPicPr>
        <p:blipFill>
          <a:blip r:embed="rId2" cstate="print"/>
          <a:srcRect t="11892" b="15135"/>
          <a:stretch>
            <a:fillRect/>
          </a:stretch>
        </p:blipFill>
        <p:spPr bwMode="auto">
          <a:xfrm>
            <a:off x="188768" y="89913"/>
            <a:ext cx="1692444" cy="1250156"/>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46949-AEF2-48A2-936B-0AEC9534DC46}" type="datetimeFigureOut">
              <a:rPr lang="en-US" smtClean="0"/>
              <a:pPr/>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D9238A-9E55-433D-881D-F931FE8293F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46949-AEF2-48A2-936B-0AEC9534DC46}" type="datetimeFigureOut">
              <a:rPr lang="en-US" smtClean="0"/>
              <a:pPr/>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D9238A-9E55-433D-881D-F931FE8293F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05000" y="381000"/>
            <a:ext cx="7086600" cy="762000"/>
          </a:xfrm>
          <a:solidFill>
            <a:srgbClr val="002060"/>
          </a:solidFill>
        </p:spPr>
        <p:txBody>
          <a:bodyPr>
            <a:normAutofit/>
          </a:bodyPr>
          <a:lstStyle>
            <a:lvl1pPr algn="l">
              <a:defRPr sz="2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7800"/>
            <a:ext cx="8229600" cy="5181600"/>
          </a:xfrm>
        </p:spPr>
        <p:txBody>
          <a:bodyPr/>
          <a:lstStyle>
            <a:lvl1pPr algn="just">
              <a:defRPr sz="2000"/>
            </a:lvl1pPr>
            <a:lvl2pPr algn="just">
              <a:defRPr sz="1800"/>
            </a:lvl2pPr>
            <a:lvl3pPr marL="1143000" indent="-228600" algn="just">
              <a:buFont typeface="Courier New" pitchFamily="49" charset="0"/>
              <a:buChar char="o"/>
              <a:defRPr sz="2000"/>
            </a:lvl3pPr>
            <a:lvl4pPr algn="just">
              <a:defRPr sz="1800"/>
            </a:lvl4pPr>
            <a:lvl5pPr algn="just">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https://fbcdn-sphotos-g-a.akamaihd.net/hphotos-ak-xta1/v/t1.0-9/13087313_679993192140690_7465583064197798275_n.jpg?oh=c0ddbfc694e56799e7eedd8f0799b98e&amp;oe=5811681C&amp;__gda__=1482143637_d138c381e118a5fc0c6db7cd06ab2497">
            <a:extLst>
              <a:ext uri="{FF2B5EF4-FFF2-40B4-BE49-F238E27FC236}">
                <a16:creationId xmlns:a16="http://schemas.microsoft.com/office/drawing/2014/main" id="{00000000-0008-0000-0000-000001040000}"/>
              </a:ext>
            </a:extLst>
          </p:cNvPr>
          <p:cNvPicPr>
            <a:picLocks noChangeAspect="1" noChangeArrowheads="1"/>
          </p:cNvPicPr>
          <p:nvPr userDrawn="1"/>
        </p:nvPicPr>
        <p:blipFill>
          <a:blip r:embed="rId2" cstate="print"/>
          <a:srcRect t="11892" b="15135"/>
          <a:stretch>
            <a:fillRect/>
          </a:stretch>
        </p:blipFill>
        <p:spPr bwMode="auto">
          <a:xfrm>
            <a:off x="188768" y="89913"/>
            <a:ext cx="1692444" cy="1250156"/>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ln>
            <a:noFill/>
          </a:ln>
        </p:spPr>
        <p:txBody>
          <a:bodyPr anchor="t"/>
          <a:lstStyle>
            <a:lvl1pPr algn="l">
              <a:defRPr sz="4000" b="1" cap="all">
                <a:solidFill>
                  <a:srgbClr val="00206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46949-AEF2-48A2-936B-0AEC9534DC46}" type="datetimeFigureOut">
              <a:rPr lang="en-US" smtClean="0"/>
              <a:pPr/>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D9238A-9E55-433D-881D-F931FE8293F4}" type="slidenum">
              <a:rPr lang="en-US" smtClean="0"/>
              <a:pPr/>
              <a:t>‹#›</a:t>
            </a:fld>
            <a:endParaRPr lang="en-US" dirty="0"/>
          </a:p>
        </p:txBody>
      </p:sp>
      <p:pic>
        <p:nvPicPr>
          <p:cNvPr id="7" name="Picture 6" descr="https://fbcdn-sphotos-g-a.akamaihd.net/hphotos-ak-xta1/v/t1.0-9/13087313_679993192140690_7465583064197798275_n.jpg?oh=c0ddbfc694e56799e7eedd8f0799b98e&amp;oe=5811681C&amp;__gda__=1482143637_d138c381e118a5fc0c6db7cd06ab2497">
            <a:extLst>
              <a:ext uri="{FF2B5EF4-FFF2-40B4-BE49-F238E27FC236}">
                <a16:creationId xmlns:a16="http://schemas.microsoft.com/office/drawing/2014/main" id="{00000000-0008-0000-0000-000001040000}"/>
              </a:ext>
            </a:extLst>
          </p:cNvPr>
          <p:cNvPicPr>
            <a:picLocks noChangeAspect="1" noChangeArrowheads="1"/>
          </p:cNvPicPr>
          <p:nvPr userDrawn="1"/>
        </p:nvPicPr>
        <p:blipFill>
          <a:blip r:embed="rId2" cstate="print"/>
          <a:srcRect t="11892" b="15135"/>
          <a:stretch>
            <a:fillRect/>
          </a:stretch>
        </p:blipFill>
        <p:spPr bwMode="auto">
          <a:xfrm>
            <a:off x="188768" y="89913"/>
            <a:ext cx="1692444" cy="1250156"/>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D46949-AEF2-48A2-936B-0AEC9534DC46}" type="datetimeFigureOut">
              <a:rPr lang="en-US" smtClean="0"/>
              <a:pPr/>
              <a:t>7/16/2018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D9238A-9E55-433D-881D-F931FE8293F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D46949-AEF2-48A2-936B-0AEC9534DC46}" type="datetimeFigureOut">
              <a:rPr lang="en-US" smtClean="0"/>
              <a:pPr/>
              <a:t>7/16/2018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D9238A-9E55-433D-881D-F931FE8293F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D46949-AEF2-48A2-936B-0AEC9534DC46}" type="datetimeFigureOut">
              <a:rPr lang="en-US" smtClean="0"/>
              <a:pPr/>
              <a:t>7/16/2018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D9238A-9E55-433D-881D-F931FE8293F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46949-AEF2-48A2-936B-0AEC9534DC46}" type="datetimeFigureOut">
              <a:rPr lang="en-US" smtClean="0"/>
              <a:pPr/>
              <a:t>7/16/2018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D9238A-9E55-433D-881D-F931FE8293F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46949-AEF2-48A2-936B-0AEC9534DC46}" type="datetimeFigureOut">
              <a:rPr lang="en-US" smtClean="0"/>
              <a:pPr/>
              <a:t>7/16/2018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D9238A-9E55-433D-881D-F931FE8293F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46949-AEF2-48A2-936B-0AEC9534DC46}" type="datetimeFigureOut">
              <a:rPr lang="en-US" smtClean="0"/>
              <a:pPr/>
              <a:t>7/16/2018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D9238A-9E55-433D-881D-F931FE8293F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46949-AEF2-48A2-936B-0AEC9534DC46}" type="datetimeFigureOut">
              <a:rPr lang="en-US" smtClean="0"/>
              <a:pPr/>
              <a:t>7/16/2018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9238A-9E55-433D-881D-F931FE8293F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Rasheed Strategic Plan 2017-2020</a:t>
            </a:r>
            <a:endParaRPr lang="en-US" dirty="0"/>
          </a:p>
        </p:txBody>
      </p:sp>
    </p:spTree>
    <p:extLst>
      <p:ext uri="{BB962C8B-B14F-4D97-AF65-F5344CB8AC3E}">
        <p14:creationId xmlns:p14="http://schemas.microsoft.com/office/powerpoint/2010/main" val="83293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Down Arrow Callout 90"/>
          <p:cNvSpPr/>
          <p:nvPr/>
        </p:nvSpPr>
        <p:spPr>
          <a:xfrm>
            <a:off x="2209800" y="1219200"/>
            <a:ext cx="6019800" cy="914400"/>
          </a:xfrm>
          <a:prstGeom prst="downArrowCallout">
            <a:avLst>
              <a:gd name="adj1" fmla="val 28278"/>
              <a:gd name="adj2" fmla="val 25000"/>
              <a:gd name="adj3" fmla="val 26639"/>
              <a:gd name="adj4" fmla="val 6497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Rasheed Vision and Mission</a:t>
            </a:r>
          </a:p>
        </p:txBody>
      </p:sp>
      <p:sp>
        <p:nvSpPr>
          <p:cNvPr id="32" name="Rounded Rectangle 31"/>
          <p:cNvSpPr/>
          <p:nvPr/>
        </p:nvSpPr>
        <p:spPr>
          <a:xfrm>
            <a:off x="2419350" y="2133600"/>
            <a:ext cx="5613400" cy="102108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smtClean="0">
              <a:solidFill>
                <a:schemeClr val="tx1"/>
              </a:solidFill>
            </a:endParaRPr>
          </a:p>
          <a:p>
            <a:pPr algn="ctr"/>
            <a:endParaRPr lang="en-US" sz="2400" b="1" dirty="0" smtClean="0">
              <a:solidFill>
                <a:schemeClr val="tx1"/>
              </a:solidFill>
            </a:endParaRPr>
          </a:p>
          <a:p>
            <a:pPr algn="ctr"/>
            <a:endParaRPr lang="en-US" sz="2400" b="1" dirty="0" smtClean="0">
              <a:solidFill>
                <a:schemeClr val="tx1"/>
              </a:solidFill>
            </a:endParaRPr>
          </a:p>
          <a:p>
            <a:pPr algn="ctr"/>
            <a:endParaRPr lang="en-US" sz="2400" b="1" dirty="0" smtClean="0">
              <a:solidFill>
                <a:schemeClr val="tx1"/>
              </a:solidFill>
            </a:endParaRPr>
          </a:p>
          <a:p>
            <a:pPr algn="ctr"/>
            <a:endParaRPr lang="en-US" sz="2400" b="1" dirty="0" smtClean="0">
              <a:solidFill>
                <a:schemeClr val="tx1"/>
              </a:solidFill>
            </a:endParaRPr>
          </a:p>
          <a:p>
            <a:pPr algn="ctr"/>
            <a:endParaRPr lang="en-US" sz="2400" b="1" dirty="0">
              <a:solidFill>
                <a:schemeClr val="tx1"/>
              </a:solidFill>
            </a:endParaRPr>
          </a:p>
        </p:txBody>
      </p:sp>
      <p:sp>
        <p:nvSpPr>
          <p:cNvPr id="33" name="Rectangle 32"/>
          <p:cNvSpPr/>
          <p:nvPr/>
        </p:nvSpPr>
        <p:spPr>
          <a:xfrm>
            <a:off x="3581400" y="2362200"/>
            <a:ext cx="990600" cy="6858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SP (1)</a:t>
            </a:r>
            <a:endParaRPr lang="en-US" sz="1600" b="1" dirty="0">
              <a:solidFill>
                <a:schemeClr val="tx1"/>
              </a:solidFill>
            </a:endParaRPr>
          </a:p>
        </p:txBody>
      </p:sp>
      <p:sp>
        <p:nvSpPr>
          <p:cNvPr id="35" name="Rectangle 34"/>
          <p:cNvSpPr/>
          <p:nvPr/>
        </p:nvSpPr>
        <p:spPr>
          <a:xfrm>
            <a:off x="4648200" y="2362200"/>
            <a:ext cx="990600" cy="6858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SP (2)</a:t>
            </a:r>
          </a:p>
        </p:txBody>
      </p:sp>
      <p:sp>
        <p:nvSpPr>
          <p:cNvPr id="36" name="Rectangle 35"/>
          <p:cNvSpPr/>
          <p:nvPr/>
        </p:nvSpPr>
        <p:spPr>
          <a:xfrm>
            <a:off x="5715000" y="2362200"/>
            <a:ext cx="990600" cy="6858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SP (3)</a:t>
            </a:r>
            <a:endParaRPr lang="en-US" sz="1600" b="1" dirty="0">
              <a:solidFill>
                <a:schemeClr val="tx1"/>
              </a:solidFill>
            </a:endParaRPr>
          </a:p>
        </p:txBody>
      </p:sp>
      <p:sp>
        <p:nvSpPr>
          <p:cNvPr id="37" name="Rounded Rectangle 36"/>
          <p:cNvSpPr/>
          <p:nvPr/>
        </p:nvSpPr>
        <p:spPr>
          <a:xfrm>
            <a:off x="1924050" y="3307080"/>
            <a:ext cx="825500" cy="609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Strategic </a:t>
            </a:r>
            <a:r>
              <a:rPr lang="en-US" sz="1100" b="1" smtClean="0">
                <a:solidFill>
                  <a:schemeClr val="tx1"/>
                </a:solidFill>
              </a:rPr>
              <a:t>Goal 1.1</a:t>
            </a:r>
            <a:endParaRPr lang="en-US" sz="1100" b="1" dirty="0">
              <a:solidFill>
                <a:schemeClr val="tx1"/>
              </a:solidFill>
            </a:endParaRPr>
          </a:p>
        </p:txBody>
      </p:sp>
      <p:sp>
        <p:nvSpPr>
          <p:cNvPr id="41" name="Rounded Rectangle 40"/>
          <p:cNvSpPr/>
          <p:nvPr/>
        </p:nvSpPr>
        <p:spPr>
          <a:xfrm>
            <a:off x="2832100" y="3307080"/>
            <a:ext cx="825500" cy="609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Strategic Goal 1.2</a:t>
            </a:r>
            <a:endParaRPr lang="en-US" sz="1100" b="1" dirty="0">
              <a:solidFill>
                <a:schemeClr val="tx1"/>
              </a:solidFill>
            </a:endParaRPr>
          </a:p>
        </p:txBody>
      </p:sp>
      <p:sp>
        <p:nvSpPr>
          <p:cNvPr id="42" name="Rounded Rectangle 41"/>
          <p:cNvSpPr/>
          <p:nvPr/>
        </p:nvSpPr>
        <p:spPr>
          <a:xfrm>
            <a:off x="3740150" y="3307080"/>
            <a:ext cx="825500" cy="609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Strategic Goal 1.3</a:t>
            </a:r>
            <a:endParaRPr lang="en-US" sz="1100" b="1" dirty="0">
              <a:solidFill>
                <a:schemeClr val="tx1"/>
              </a:solidFill>
            </a:endParaRPr>
          </a:p>
        </p:txBody>
      </p:sp>
      <p:sp>
        <p:nvSpPr>
          <p:cNvPr id="43" name="Rounded Rectangle 42"/>
          <p:cNvSpPr/>
          <p:nvPr/>
        </p:nvSpPr>
        <p:spPr>
          <a:xfrm>
            <a:off x="4648200" y="3307080"/>
            <a:ext cx="825500" cy="6096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Strategic Goal 2.1</a:t>
            </a:r>
            <a:endParaRPr lang="en-US" sz="1100" b="1" dirty="0">
              <a:solidFill>
                <a:schemeClr val="tx1"/>
              </a:solidFill>
            </a:endParaRPr>
          </a:p>
        </p:txBody>
      </p:sp>
      <p:sp>
        <p:nvSpPr>
          <p:cNvPr id="44" name="Rounded Rectangle 43"/>
          <p:cNvSpPr/>
          <p:nvPr/>
        </p:nvSpPr>
        <p:spPr>
          <a:xfrm>
            <a:off x="5556250" y="3307080"/>
            <a:ext cx="825500" cy="6096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Strategic Goal 2.2</a:t>
            </a:r>
            <a:endParaRPr lang="en-US" sz="1100" b="1" dirty="0">
              <a:solidFill>
                <a:schemeClr val="tx1"/>
              </a:solidFill>
            </a:endParaRPr>
          </a:p>
        </p:txBody>
      </p:sp>
      <p:sp>
        <p:nvSpPr>
          <p:cNvPr id="45" name="Rounded Rectangle 44"/>
          <p:cNvSpPr/>
          <p:nvPr/>
        </p:nvSpPr>
        <p:spPr>
          <a:xfrm>
            <a:off x="6464300" y="3307080"/>
            <a:ext cx="825500" cy="6096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Strategic Goal 3.1</a:t>
            </a:r>
            <a:endParaRPr lang="en-US" sz="1100" b="1" dirty="0">
              <a:solidFill>
                <a:schemeClr val="tx1"/>
              </a:solidFill>
            </a:endParaRPr>
          </a:p>
        </p:txBody>
      </p:sp>
      <p:sp>
        <p:nvSpPr>
          <p:cNvPr id="46" name="Rounded Rectangle 45"/>
          <p:cNvSpPr/>
          <p:nvPr/>
        </p:nvSpPr>
        <p:spPr>
          <a:xfrm>
            <a:off x="7372350" y="3307080"/>
            <a:ext cx="825500" cy="6096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Strategic Goal 3.2</a:t>
            </a:r>
            <a:endParaRPr lang="en-US" sz="1100" b="1" dirty="0">
              <a:solidFill>
                <a:schemeClr val="tx1"/>
              </a:solidFill>
            </a:endParaRPr>
          </a:p>
        </p:txBody>
      </p:sp>
      <p:sp>
        <p:nvSpPr>
          <p:cNvPr id="48" name="Down Arrow Callout 47"/>
          <p:cNvSpPr/>
          <p:nvPr/>
        </p:nvSpPr>
        <p:spPr>
          <a:xfrm>
            <a:off x="1676400" y="4069080"/>
            <a:ext cx="908050" cy="609600"/>
          </a:xfrm>
          <a:prstGeom prst="downArrow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SMART Objective</a:t>
            </a:r>
            <a:endParaRPr lang="en-US" sz="1200" b="1" dirty="0">
              <a:solidFill>
                <a:schemeClr val="tx1"/>
              </a:solidFill>
            </a:endParaRPr>
          </a:p>
        </p:txBody>
      </p:sp>
      <p:sp>
        <p:nvSpPr>
          <p:cNvPr id="49" name="Down Arrow Callout 48"/>
          <p:cNvSpPr/>
          <p:nvPr/>
        </p:nvSpPr>
        <p:spPr>
          <a:xfrm>
            <a:off x="2667000" y="4069080"/>
            <a:ext cx="908050" cy="609600"/>
          </a:xfrm>
          <a:prstGeom prst="downArrow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SMART Objective</a:t>
            </a:r>
            <a:endParaRPr lang="en-US" sz="1200" b="1" dirty="0">
              <a:solidFill>
                <a:schemeClr val="tx1"/>
              </a:solidFill>
            </a:endParaRPr>
          </a:p>
        </p:txBody>
      </p:sp>
      <p:sp>
        <p:nvSpPr>
          <p:cNvPr id="50" name="Down Arrow Callout 49"/>
          <p:cNvSpPr/>
          <p:nvPr/>
        </p:nvSpPr>
        <p:spPr>
          <a:xfrm>
            <a:off x="3657600" y="4069080"/>
            <a:ext cx="908050" cy="609600"/>
          </a:xfrm>
          <a:prstGeom prst="downArrow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SMART Objective</a:t>
            </a:r>
          </a:p>
        </p:txBody>
      </p:sp>
      <p:sp>
        <p:nvSpPr>
          <p:cNvPr id="51" name="Down Arrow Callout 50"/>
          <p:cNvSpPr/>
          <p:nvPr/>
        </p:nvSpPr>
        <p:spPr>
          <a:xfrm>
            <a:off x="4648200" y="4069080"/>
            <a:ext cx="908050" cy="609600"/>
          </a:xfrm>
          <a:prstGeom prst="downArrow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SMART Objective</a:t>
            </a:r>
            <a:endParaRPr lang="en-US" sz="1200" b="1" dirty="0">
              <a:solidFill>
                <a:schemeClr val="tx1"/>
              </a:solidFill>
            </a:endParaRPr>
          </a:p>
        </p:txBody>
      </p:sp>
      <p:sp>
        <p:nvSpPr>
          <p:cNvPr id="52" name="Down Arrow Callout 51"/>
          <p:cNvSpPr/>
          <p:nvPr/>
        </p:nvSpPr>
        <p:spPr>
          <a:xfrm>
            <a:off x="5638800" y="4069080"/>
            <a:ext cx="908050" cy="609600"/>
          </a:xfrm>
          <a:prstGeom prst="downArrow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SMART Objective</a:t>
            </a:r>
          </a:p>
        </p:txBody>
      </p:sp>
      <p:sp>
        <p:nvSpPr>
          <p:cNvPr id="53" name="Down Arrow Callout 52"/>
          <p:cNvSpPr/>
          <p:nvPr/>
        </p:nvSpPr>
        <p:spPr>
          <a:xfrm>
            <a:off x="6629400" y="4069080"/>
            <a:ext cx="908050" cy="609600"/>
          </a:xfrm>
          <a:prstGeom prst="downArrow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SMART Objective</a:t>
            </a:r>
            <a:endParaRPr lang="en-US" sz="1200" b="1" dirty="0">
              <a:solidFill>
                <a:schemeClr val="tx1"/>
              </a:solidFill>
            </a:endParaRPr>
          </a:p>
        </p:txBody>
      </p:sp>
      <p:sp>
        <p:nvSpPr>
          <p:cNvPr id="54" name="Down Arrow Callout 53"/>
          <p:cNvSpPr/>
          <p:nvPr/>
        </p:nvSpPr>
        <p:spPr>
          <a:xfrm>
            <a:off x="7620000" y="4069080"/>
            <a:ext cx="908050" cy="609600"/>
          </a:xfrm>
          <a:prstGeom prst="downArrow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SMART Objective</a:t>
            </a:r>
            <a:endParaRPr lang="en-US" sz="1200" b="1" dirty="0">
              <a:solidFill>
                <a:schemeClr val="tx1"/>
              </a:solidFill>
            </a:endParaRPr>
          </a:p>
        </p:txBody>
      </p:sp>
      <p:sp>
        <p:nvSpPr>
          <p:cNvPr id="56" name="Rectangle 55"/>
          <p:cNvSpPr/>
          <p:nvPr/>
        </p:nvSpPr>
        <p:spPr>
          <a:xfrm>
            <a:off x="1676400" y="4831080"/>
            <a:ext cx="908050" cy="304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Strategy</a:t>
            </a:r>
            <a:endParaRPr lang="en-US" sz="1400" b="1" dirty="0">
              <a:solidFill>
                <a:schemeClr val="tx1"/>
              </a:solidFill>
            </a:endParaRPr>
          </a:p>
        </p:txBody>
      </p:sp>
      <p:sp>
        <p:nvSpPr>
          <p:cNvPr id="57" name="Rectangle 56"/>
          <p:cNvSpPr/>
          <p:nvPr/>
        </p:nvSpPr>
        <p:spPr>
          <a:xfrm>
            <a:off x="1676400" y="51358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1676400" y="54406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1676400" y="57454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1676400" y="60502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2667000" y="4831080"/>
            <a:ext cx="908050" cy="304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rPr>
              <a:t>Strategy</a:t>
            </a:r>
          </a:p>
        </p:txBody>
      </p:sp>
      <p:sp>
        <p:nvSpPr>
          <p:cNvPr id="62" name="Rectangle 61"/>
          <p:cNvSpPr/>
          <p:nvPr/>
        </p:nvSpPr>
        <p:spPr>
          <a:xfrm>
            <a:off x="2667000" y="51358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2667000" y="54406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2667000" y="57454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2667000" y="60502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3657600" y="4831080"/>
            <a:ext cx="908050" cy="304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smtClean="0">
                <a:solidFill>
                  <a:prstClr val="black"/>
                </a:solidFill>
              </a:rPr>
              <a:t>Strategy</a:t>
            </a:r>
            <a:endParaRPr lang="en-US" sz="1400" b="1" dirty="0">
              <a:solidFill>
                <a:prstClr val="black"/>
              </a:solidFill>
            </a:endParaRPr>
          </a:p>
        </p:txBody>
      </p:sp>
      <p:sp>
        <p:nvSpPr>
          <p:cNvPr id="67" name="Rectangle 66"/>
          <p:cNvSpPr/>
          <p:nvPr/>
        </p:nvSpPr>
        <p:spPr>
          <a:xfrm>
            <a:off x="3657600" y="51358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657600" y="54406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3657600" y="57454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657600" y="60502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8200" y="4831080"/>
            <a:ext cx="908050" cy="304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Strategy</a:t>
            </a:r>
            <a:endParaRPr lang="en-US" sz="1400" b="1" dirty="0">
              <a:solidFill>
                <a:schemeClr val="tx1"/>
              </a:solidFill>
            </a:endParaRPr>
          </a:p>
        </p:txBody>
      </p:sp>
      <p:sp>
        <p:nvSpPr>
          <p:cNvPr id="72" name="Rectangle 71"/>
          <p:cNvSpPr/>
          <p:nvPr/>
        </p:nvSpPr>
        <p:spPr>
          <a:xfrm>
            <a:off x="4648200" y="51358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4648200" y="54406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4648200" y="57454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4648200" y="60502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5638800" y="4831080"/>
            <a:ext cx="908050" cy="304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rPr>
              <a:t>Strategy</a:t>
            </a:r>
          </a:p>
        </p:txBody>
      </p:sp>
      <p:sp>
        <p:nvSpPr>
          <p:cNvPr id="77" name="Rectangle 76"/>
          <p:cNvSpPr/>
          <p:nvPr/>
        </p:nvSpPr>
        <p:spPr>
          <a:xfrm>
            <a:off x="5638800" y="51358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5638800" y="54406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5638800" y="57454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5638800" y="60502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6629400" y="4831080"/>
            <a:ext cx="908050" cy="304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smtClean="0">
                <a:solidFill>
                  <a:prstClr val="black"/>
                </a:solidFill>
              </a:rPr>
              <a:t>Strategy</a:t>
            </a:r>
            <a:endParaRPr lang="en-US" sz="1400" b="1" dirty="0">
              <a:solidFill>
                <a:prstClr val="black"/>
              </a:solidFill>
            </a:endParaRPr>
          </a:p>
        </p:txBody>
      </p:sp>
      <p:sp>
        <p:nvSpPr>
          <p:cNvPr id="82" name="Rectangle 81"/>
          <p:cNvSpPr/>
          <p:nvPr/>
        </p:nvSpPr>
        <p:spPr>
          <a:xfrm>
            <a:off x="6629400" y="51358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6629400" y="54406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6629400" y="57454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6629400" y="60502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7620000" y="4831080"/>
            <a:ext cx="908050" cy="304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Strategy</a:t>
            </a:r>
            <a:endParaRPr lang="en-US" sz="1400" b="1" dirty="0">
              <a:solidFill>
                <a:schemeClr val="tx1"/>
              </a:solidFill>
            </a:endParaRPr>
          </a:p>
        </p:txBody>
      </p:sp>
      <p:sp>
        <p:nvSpPr>
          <p:cNvPr id="87" name="Rectangle 86"/>
          <p:cNvSpPr/>
          <p:nvPr/>
        </p:nvSpPr>
        <p:spPr>
          <a:xfrm>
            <a:off x="7620000" y="51358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7620000" y="54406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7620000" y="57454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7620000" y="6050280"/>
            <a:ext cx="90805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a:off x="-139700" y="4038600"/>
            <a:ext cx="1816100" cy="338554"/>
          </a:xfrm>
          <a:prstGeom prst="rect">
            <a:avLst/>
          </a:prstGeom>
          <a:noFill/>
        </p:spPr>
        <p:txBody>
          <a:bodyPr wrap="square" rtlCol="0">
            <a:spAutoFit/>
          </a:bodyPr>
          <a:lstStyle/>
          <a:p>
            <a:pPr algn="ctr"/>
            <a:r>
              <a:rPr lang="en-US" sz="1600" b="1" dirty="0" smtClean="0"/>
              <a:t>KPI’s and Targets</a:t>
            </a:r>
            <a:endParaRPr lang="en-US" sz="1600" b="1" dirty="0"/>
          </a:p>
        </p:txBody>
      </p:sp>
      <p:sp>
        <p:nvSpPr>
          <p:cNvPr id="97" name="TextBox 96"/>
          <p:cNvSpPr txBox="1"/>
          <p:nvPr/>
        </p:nvSpPr>
        <p:spPr>
          <a:xfrm>
            <a:off x="107950" y="4724400"/>
            <a:ext cx="1238250" cy="584775"/>
          </a:xfrm>
          <a:prstGeom prst="rect">
            <a:avLst/>
          </a:prstGeom>
          <a:noFill/>
        </p:spPr>
        <p:txBody>
          <a:bodyPr wrap="square" rtlCol="0">
            <a:spAutoFit/>
          </a:bodyPr>
          <a:lstStyle/>
          <a:p>
            <a:pPr algn="ctr"/>
            <a:r>
              <a:rPr lang="en-US" sz="1600" b="1" dirty="0" smtClean="0"/>
              <a:t>Strategies / Initiatives</a:t>
            </a:r>
            <a:endParaRPr lang="en-US" sz="1600" b="1" dirty="0"/>
          </a:p>
        </p:txBody>
      </p:sp>
      <p:sp>
        <p:nvSpPr>
          <p:cNvPr id="98" name="TextBox 97"/>
          <p:cNvSpPr txBox="1"/>
          <p:nvPr/>
        </p:nvSpPr>
        <p:spPr>
          <a:xfrm>
            <a:off x="-139700" y="5501104"/>
            <a:ext cx="1733550" cy="523220"/>
          </a:xfrm>
          <a:prstGeom prst="rect">
            <a:avLst/>
          </a:prstGeom>
          <a:noFill/>
        </p:spPr>
        <p:txBody>
          <a:bodyPr wrap="square" rtlCol="0">
            <a:spAutoFit/>
          </a:bodyPr>
          <a:lstStyle/>
          <a:p>
            <a:pPr algn="ctr"/>
            <a:r>
              <a:rPr lang="en-US" sz="1400" b="1" dirty="0" smtClean="0"/>
              <a:t>Operational Plans “Actions”</a:t>
            </a:r>
            <a:endParaRPr lang="en-US" sz="1400" b="1" dirty="0"/>
          </a:p>
        </p:txBody>
      </p:sp>
      <p:sp>
        <p:nvSpPr>
          <p:cNvPr id="92" name="Right Arrow Callout 91"/>
          <p:cNvSpPr/>
          <p:nvPr/>
        </p:nvSpPr>
        <p:spPr>
          <a:xfrm>
            <a:off x="76200" y="1371600"/>
            <a:ext cx="2286000" cy="1905000"/>
          </a:xfrm>
          <a:prstGeom prst="rightArrowCallout">
            <a:avLst>
              <a:gd name="adj1" fmla="val 26970"/>
              <a:gd name="adj2" fmla="val 25000"/>
              <a:gd name="adj3" fmla="val 25000"/>
              <a:gd name="adj4" fmla="val 6497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smtClean="0">
                <a:solidFill>
                  <a:schemeClr val="tx1"/>
                </a:solidFill>
              </a:rPr>
              <a:t>workshop with Board members, staff and others to prioritize strategic directions</a:t>
            </a:r>
            <a:endParaRPr lang="en-US" sz="1200" b="1" dirty="0">
              <a:solidFill>
                <a:schemeClr val="tx1"/>
              </a:solidFill>
            </a:endParaRPr>
          </a:p>
        </p:txBody>
      </p:sp>
      <p:sp>
        <p:nvSpPr>
          <p:cNvPr id="2" name="Title 1"/>
          <p:cNvSpPr>
            <a:spLocks noGrp="1"/>
          </p:cNvSpPr>
          <p:nvPr>
            <p:ph type="title"/>
          </p:nvPr>
        </p:nvSpPr>
        <p:spPr/>
        <p:txBody>
          <a:bodyPr/>
          <a:lstStyle/>
          <a:p>
            <a:r>
              <a:rPr lang="en-US" dirty="0"/>
              <a:t>Strategy  Development </a:t>
            </a:r>
            <a:r>
              <a:rPr lang="en-US" dirty="0" smtClean="0"/>
              <a:t>Framework</a:t>
            </a:r>
            <a:endParaRPr lang="en-US" dirty="0"/>
          </a:p>
        </p:txBody>
      </p:sp>
      <p:sp>
        <p:nvSpPr>
          <p:cNvPr id="93" name="Rectangle 92"/>
          <p:cNvSpPr/>
          <p:nvPr/>
        </p:nvSpPr>
        <p:spPr>
          <a:xfrm>
            <a:off x="3733800" y="2057400"/>
            <a:ext cx="2800382" cy="369332"/>
          </a:xfrm>
          <a:prstGeom prst="rect">
            <a:avLst/>
          </a:prstGeom>
        </p:spPr>
        <p:txBody>
          <a:bodyPr wrap="none">
            <a:spAutoFit/>
          </a:bodyPr>
          <a:lstStyle/>
          <a:p>
            <a:pPr algn="ctr"/>
            <a:r>
              <a:rPr lang="en-US" b="1" dirty="0" smtClean="0"/>
              <a:t>Rasheed Strategic Priorities</a:t>
            </a:r>
          </a:p>
        </p:txBody>
      </p:sp>
    </p:spTree>
    <p:extLst>
      <p:ext uri="{BB962C8B-B14F-4D97-AF65-F5344CB8AC3E}">
        <p14:creationId xmlns:p14="http://schemas.microsoft.com/office/powerpoint/2010/main" val="1112682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Development – 1. Vision and Mission</a:t>
            </a:r>
            <a:endParaRPr lang="en-US" dirty="0"/>
          </a:p>
        </p:txBody>
      </p:sp>
      <p:sp>
        <p:nvSpPr>
          <p:cNvPr id="3" name="Content Placeholder 2"/>
          <p:cNvSpPr>
            <a:spLocks noGrp="1"/>
          </p:cNvSpPr>
          <p:nvPr>
            <p:ph idx="1"/>
          </p:nvPr>
        </p:nvSpPr>
        <p:spPr/>
        <p:txBody>
          <a:bodyPr/>
          <a:lstStyle/>
          <a:p>
            <a:pPr>
              <a:buNone/>
            </a:pPr>
            <a:r>
              <a:rPr lang="en-US" b="1" dirty="0" smtClean="0">
                <a:effectLst>
                  <a:outerShdw blurRad="38100" dist="38100" dir="2700000" algn="tl">
                    <a:srgbClr val="000000">
                      <a:alpha val="43137"/>
                    </a:srgbClr>
                  </a:outerShdw>
                </a:effectLst>
              </a:rPr>
              <a:t>Rasheed Vision</a:t>
            </a:r>
          </a:p>
          <a:p>
            <a:pPr>
              <a:buNone/>
            </a:pPr>
            <a:r>
              <a:rPr lang="en-US" dirty="0" smtClean="0">
                <a:effectLst>
                  <a:outerShdw blurRad="38100" dist="38100" dir="2700000" algn="tl">
                    <a:srgbClr val="000000">
                      <a:alpha val="43137"/>
                    </a:srgbClr>
                  </a:outerShdw>
                </a:effectLst>
              </a:rPr>
              <a:t>Jordan anchored with a national integrity system</a:t>
            </a:r>
          </a:p>
          <a:p>
            <a:pPr>
              <a:buNone/>
            </a:pPr>
            <a:endParaRPr lang="en-US" dirty="0" smtClean="0"/>
          </a:p>
          <a:p>
            <a:pPr>
              <a:buNone/>
            </a:pPr>
            <a:endParaRPr lang="en-US" dirty="0" smtClean="0"/>
          </a:p>
          <a:p>
            <a:pPr>
              <a:buNone/>
            </a:pPr>
            <a:r>
              <a:rPr lang="en-US" b="1" dirty="0" smtClean="0">
                <a:effectLst>
                  <a:outerShdw blurRad="38100" dist="38100" dir="2700000" algn="tl">
                    <a:srgbClr val="000000">
                      <a:alpha val="43137"/>
                    </a:srgbClr>
                  </a:outerShdw>
                </a:effectLst>
              </a:rPr>
              <a:t>Rasheed Mission</a:t>
            </a:r>
          </a:p>
          <a:p>
            <a:pPr marL="0" indent="0">
              <a:buNone/>
            </a:pPr>
            <a:r>
              <a:rPr lang="en-US" dirty="0" smtClean="0">
                <a:effectLst>
                  <a:outerShdw blurRad="38100" dist="38100" dir="2700000" algn="tl">
                    <a:srgbClr val="000000">
                      <a:alpha val="43137"/>
                    </a:srgbClr>
                  </a:outerShdw>
                </a:effectLst>
              </a:rPr>
              <a:t>Strengthening pillars of good governance that are based on integrity, transparency, accountability, and rule of law through advocacy, monitoring, and social </a:t>
            </a:r>
            <a:r>
              <a:rPr lang="en-US" dirty="0" err="1" smtClean="0">
                <a:effectLst>
                  <a:outerShdw blurRad="38100" dist="38100" dir="2700000" algn="tl">
                    <a:srgbClr val="000000">
                      <a:alpha val="43137"/>
                    </a:srgbClr>
                  </a:outerShdw>
                </a:effectLst>
              </a:rPr>
              <a:t>awarness</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Development – 2. Strategic Priorities 2017-2020</a:t>
            </a:r>
            <a:endParaRPr lang="en-US" dirty="0"/>
          </a:p>
        </p:txBody>
      </p:sp>
      <p:sp>
        <p:nvSpPr>
          <p:cNvPr id="6" name="Content Placeholder 2"/>
          <p:cNvSpPr txBox="1">
            <a:spLocks/>
          </p:cNvSpPr>
          <p:nvPr/>
        </p:nvSpPr>
        <p:spPr>
          <a:xfrm>
            <a:off x="533400" y="1752600"/>
            <a:ext cx="4572000" cy="4572000"/>
          </a:xfrm>
          <a:prstGeom prst="rect">
            <a:avLst/>
          </a:prstGeom>
        </p:spPr>
        <p:txBody>
          <a:bodyPr vert="horz" lIns="91440" tIns="45720" rIns="91440" bIns="45720" rtlCol="0">
            <a:no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Strategic Priorities</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uLnTx/>
                <a:uFillTx/>
                <a:latin typeface="+mn-lt"/>
                <a:ea typeface="+mn-ea"/>
                <a:cs typeface="+mn-cs"/>
              </a:rPr>
              <a:t>Rasheed identified</a:t>
            </a:r>
            <a:r>
              <a:rPr kumimoji="0" lang="en-US" sz="2000" b="0" i="0" u="none" strike="noStrike" kern="1200" cap="none" spc="0" normalizeH="0" noProof="0" dirty="0" smtClean="0">
                <a:ln>
                  <a:noFill/>
                </a:ln>
                <a:solidFill>
                  <a:schemeClr val="tx1"/>
                </a:solidFill>
                <a:uLnTx/>
                <a:uFillTx/>
                <a:latin typeface="+mn-lt"/>
                <a:ea typeface="+mn-ea"/>
                <a:cs typeface="+mn-cs"/>
              </a:rPr>
              <a:t> four strategic priorities as its main areas of focus for the years 2017-2020:</a:t>
            </a:r>
          </a:p>
          <a:p>
            <a:pPr marL="342900" marR="0" lvl="0" indent="-342900" algn="just" defTabSz="914400" rtl="0" eaLnBrk="1" fontAlgn="auto" latinLnBrk="0" hangingPunct="1">
              <a:lnSpc>
                <a:spcPct val="100000"/>
              </a:lnSpc>
              <a:spcBef>
                <a:spcPct val="20000"/>
              </a:spcBef>
              <a:spcAft>
                <a:spcPts val="0"/>
              </a:spcAft>
              <a:buClrTx/>
              <a:buSzTx/>
              <a:buFont typeface="+mj-lt"/>
              <a:buAutoNum type="arabicPeriod"/>
              <a:tabLst/>
              <a:defRPr/>
            </a:pPr>
            <a:r>
              <a:rPr lang="en-US" sz="2000" dirty="0" smtClean="0"/>
              <a:t>Promote concepts and practices of integrity, transparency, accountability, anti-corruption and enforcement of good governance principles </a:t>
            </a:r>
          </a:p>
          <a:p>
            <a:pPr marL="342900" marR="0" lvl="0" indent="-342900" algn="just" defTabSz="173038" rtl="0" eaLnBrk="1" fontAlgn="auto" latinLnBrk="0" hangingPunct="1">
              <a:lnSpc>
                <a:spcPct val="100000"/>
              </a:lnSpc>
              <a:spcBef>
                <a:spcPct val="20000"/>
              </a:spcBef>
              <a:spcAft>
                <a:spcPts val="0"/>
              </a:spcAft>
              <a:buClrTx/>
              <a:buSzTx/>
              <a:buFont typeface="+mj-lt"/>
              <a:buAutoNum type="arabicPeriod"/>
              <a:tabLst/>
              <a:defRPr/>
            </a:pPr>
            <a:r>
              <a:rPr lang="en-US" sz="2000" dirty="0" smtClean="0"/>
              <a:t>Establishing and leading watchdog collation towards corruption</a:t>
            </a:r>
          </a:p>
          <a:p>
            <a:pPr marL="342900" indent="-342900" algn="just" defTabSz="173038">
              <a:spcBef>
                <a:spcPct val="20000"/>
              </a:spcBef>
              <a:buFont typeface="+mj-lt"/>
              <a:buAutoNum type="arabicPeriod"/>
              <a:defRPr/>
            </a:pPr>
            <a:r>
              <a:rPr lang="en-US" sz="2000" dirty="0" smtClean="0"/>
              <a:t>Public awareness  about the principles of transparency and social accountability </a:t>
            </a:r>
          </a:p>
          <a:p>
            <a:pPr marL="342900" indent="-342900" algn="just" defTabSz="173038">
              <a:spcBef>
                <a:spcPct val="20000"/>
              </a:spcBef>
              <a:buFont typeface="+mj-lt"/>
              <a:buAutoNum type="arabicPeriod"/>
              <a:defRPr/>
            </a:pPr>
            <a:r>
              <a:rPr lang="en-US" sz="2000" dirty="0" smtClean="0"/>
              <a:t>Strengthening Rasheed Organizational Capabilities </a:t>
            </a:r>
          </a:p>
          <a:p>
            <a:pPr marL="342900" marR="0" lvl="0" indent="-342900" algn="just" defTabSz="173038" rtl="0" eaLnBrk="1" fontAlgn="auto" latinLnBrk="0" hangingPunct="1">
              <a:lnSpc>
                <a:spcPct val="100000"/>
              </a:lnSpc>
              <a:spcBef>
                <a:spcPct val="20000"/>
              </a:spcBef>
              <a:spcAft>
                <a:spcPts val="0"/>
              </a:spcAft>
              <a:buClrTx/>
              <a:buSzTx/>
              <a:buFont typeface="+mj-lt"/>
              <a:buAutoNum type="arabicPeriod"/>
              <a:tabLst/>
              <a:defRPr/>
            </a:pPr>
            <a:endParaRPr lang="en-US" sz="2000" dirty="0" smtClean="0">
              <a:effectLst>
                <a:outerShdw blurRad="38100" dist="38100" dir="2700000" algn="tl">
                  <a:srgbClr val="000000">
                    <a:alpha val="43137"/>
                  </a:srgbClr>
                </a:outerShdw>
              </a:effectLst>
            </a:endParaRPr>
          </a:p>
          <a:p>
            <a:pPr marL="342900" marR="0" lvl="0" indent="-342900" algn="just" defTabSz="173038" rtl="0" eaLnBrk="1" fontAlgn="auto" latinLnBrk="0" hangingPunct="1">
              <a:lnSpc>
                <a:spcPct val="100000"/>
              </a:lnSpc>
              <a:spcBef>
                <a:spcPct val="20000"/>
              </a:spcBef>
              <a:spcAft>
                <a:spcPts val="0"/>
              </a:spcAft>
              <a:buClrTx/>
              <a:buSzTx/>
              <a:buFont typeface="+mj-lt"/>
              <a:buAutoNum type="arabicPeriod"/>
              <a:tabLst/>
              <a:defRPr/>
            </a:pPr>
            <a:endParaRPr lang="en-US" sz="2000" dirty="0" smtClean="0">
              <a:effectLst>
                <a:outerShdw blurRad="38100" dist="38100" dir="2700000" algn="tl">
                  <a:srgbClr val="000000">
                    <a:alpha val="43137"/>
                  </a:srgbClr>
                </a:outerShdw>
              </a:effectLst>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2" name="Diagram 11"/>
          <p:cNvGraphicFramePr/>
          <p:nvPr/>
        </p:nvGraphicFramePr>
        <p:xfrm>
          <a:off x="4724400" y="1676400"/>
          <a:ext cx="5089452" cy="3547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Development – 2. Strategic Priorities 2017-2020</a:t>
            </a:r>
            <a:endParaRPr lang="en-US" dirty="0"/>
          </a:p>
        </p:txBody>
      </p:sp>
      <p:sp>
        <p:nvSpPr>
          <p:cNvPr id="6" name="Content Placeholder 2"/>
          <p:cNvSpPr txBox="1">
            <a:spLocks/>
          </p:cNvSpPr>
          <p:nvPr/>
        </p:nvSpPr>
        <p:spPr>
          <a:xfrm>
            <a:off x="533400" y="1752600"/>
            <a:ext cx="8305800" cy="4572000"/>
          </a:xfrm>
          <a:prstGeom prst="rect">
            <a:avLst/>
          </a:prstGeom>
        </p:spPr>
        <p:txBody>
          <a:bodyPr vert="horz" lIns="91440" tIns="45720" rIns="91440" bIns="45720" rtlCol="0">
            <a:noAutofit/>
          </a:bodyPr>
          <a:lstStyle/>
          <a:p>
            <a:pPr lvl="0" algn="just">
              <a:spcBef>
                <a:spcPct val="20000"/>
              </a:spcBef>
              <a:defRPr/>
            </a:pPr>
            <a:r>
              <a:rPr lang="en-US" sz="2000" b="1" dirty="0" smtClean="0">
                <a:effectLst>
                  <a:outerShdw blurRad="38100" dist="38100" dir="2700000" algn="tl">
                    <a:srgbClr val="000000">
                      <a:alpha val="43137"/>
                    </a:srgbClr>
                  </a:outerShdw>
                </a:effectLst>
              </a:rPr>
              <a:t>Impact Matrix</a:t>
            </a:r>
          </a:p>
          <a:p>
            <a:pPr lvl="0" algn="just">
              <a:spcBef>
                <a:spcPct val="20000"/>
              </a:spcBef>
              <a:defRPr/>
            </a:pPr>
            <a:r>
              <a:rPr lang="en-US" sz="2000" dirty="0" smtClean="0"/>
              <a:t>The impact matrix outlines the two main areas of change Transparency International is aiming to achieve: </a:t>
            </a:r>
          </a:p>
          <a:p>
            <a:pPr lvl="0" algn="just">
              <a:spcBef>
                <a:spcPct val="20000"/>
              </a:spcBef>
              <a:defRPr/>
            </a:pPr>
            <a:endParaRPr lang="en-US" sz="2000" dirty="0" smtClean="0"/>
          </a:p>
          <a:p>
            <a:pPr marL="457200" lvl="0" indent="-457200" algn="just">
              <a:spcBef>
                <a:spcPct val="20000"/>
              </a:spcBef>
              <a:buAutoNum type="arabicPeriod"/>
              <a:defRPr/>
            </a:pPr>
            <a:r>
              <a:rPr lang="en-US" sz="2000" dirty="0" smtClean="0"/>
              <a:t>Policy and institutional change - The ultimate aim is to ensure that intergovernmental institutions, governments, political parties and businesses have all the necessary mechanisms, policies or laws in place to redress and prevent corruption, sanction corrupt behavior, and promote good governance. </a:t>
            </a:r>
          </a:p>
          <a:p>
            <a:pPr marL="457200" lvl="0" indent="-457200" algn="just">
              <a:spcBef>
                <a:spcPct val="20000"/>
              </a:spcBef>
              <a:buAutoNum type="arabicPeriod"/>
              <a:defRPr/>
            </a:pPr>
            <a:r>
              <a:rPr lang="en-US" sz="2000" dirty="0" smtClean="0"/>
              <a:t>Behavior change - The ultimate aim is that individuals, communities, civil society organizations and social movements act systematically to promote global good governance and prevent corruption. </a:t>
            </a:r>
          </a:p>
          <a:p>
            <a:pPr marL="457200" lvl="0" indent="-457200" algn="just">
              <a:spcBef>
                <a:spcPct val="20000"/>
              </a:spcBef>
              <a:buAutoNum type="arabicPeriod"/>
              <a:defRPr/>
            </a:pPr>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Development – 2. Strategic Priorities 2017-2020</a:t>
            </a:r>
            <a:endParaRPr lang="en-US" dirty="0"/>
          </a:p>
        </p:txBody>
      </p:sp>
      <p:sp>
        <p:nvSpPr>
          <p:cNvPr id="6" name="Content Placeholder 2"/>
          <p:cNvSpPr txBox="1">
            <a:spLocks/>
          </p:cNvSpPr>
          <p:nvPr/>
        </p:nvSpPr>
        <p:spPr>
          <a:xfrm>
            <a:off x="533400" y="1447800"/>
            <a:ext cx="8382000" cy="4572000"/>
          </a:xfrm>
          <a:prstGeom prst="rect">
            <a:avLst/>
          </a:prstGeom>
        </p:spPr>
        <p:txBody>
          <a:bodyPr vert="horz" lIns="91440" tIns="45720" rIns="91440" bIns="45720" rtlCol="0">
            <a:noAutofit/>
          </a:bodyPr>
          <a:lstStyle/>
          <a:p>
            <a:pPr lvl="0" algn="just">
              <a:spcBef>
                <a:spcPct val="20000"/>
              </a:spcBef>
              <a:defRPr/>
            </a:pPr>
            <a:r>
              <a:rPr lang="en-US" sz="2000" b="1" dirty="0" smtClean="0">
                <a:effectLst>
                  <a:outerShdw blurRad="38100" dist="38100" dir="2700000" algn="tl">
                    <a:srgbClr val="000000">
                      <a:alpha val="43137"/>
                    </a:srgbClr>
                  </a:outerShdw>
                </a:effectLst>
              </a:rPr>
              <a:t>Impact Matrix</a:t>
            </a:r>
          </a:p>
          <a:p>
            <a:pPr lvl="0" algn="just">
              <a:spcBef>
                <a:spcPct val="20000"/>
              </a:spcBef>
              <a:defRPr/>
            </a:pPr>
            <a:r>
              <a:rPr lang="en-US" sz="2000" dirty="0" smtClean="0"/>
              <a:t>Built on the Theory of </a:t>
            </a:r>
            <a:r>
              <a:rPr lang="en-US" sz="2000" dirty="0" err="1" smtClean="0"/>
              <a:t>Chnage</a:t>
            </a:r>
            <a:r>
              <a:rPr lang="en-US" sz="2000" dirty="0" smtClean="0"/>
              <a:t>, </a:t>
            </a:r>
            <a:r>
              <a:rPr lang="en-US" sz="2000" dirty="0" err="1" smtClean="0"/>
              <a:t>Rashed</a:t>
            </a:r>
            <a:r>
              <a:rPr lang="en-US" sz="2000" dirty="0" smtClean="0"/>
              <a:t> planned its interventions to achieve the following social impact and changes:</a:t>
            </a:r>
          </a:p>
        </p:txBody>
      </p:sp>
      <p:pic>
        <p:nvPicPr>
          <p:cNvPr id="1026" name="Picture 2"/>
          <p:cNvPicPr>
            <a:picLocks noChangeAspect="1" noChangeArrowheads="1"/>
          </p:cNvPicPr>
          <p:nvPr/>
        </p:nvPicPr>
        <p:blipFill>
          <a:blip r:embed="rId2" cstate="print"/>
          <a:srcRect b="3333"/>
          <a:stretch>
            <a:fillRect/>
          </a:stretch>
        </p:blipFill>
        <p:spPr bwMode="auto">
          <a:xfrm>
            <a:off x="4333875" y="2438400"/>
            <a:ext cx="4810125" cy="44196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533400" y="2535767"/>
            <a:ext cx="3618614" cy="43222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Development – 2. Strategic Priorities 2017-2020</a:t>
            </a:r>
            <a:endParaRPr lang="en-US" dirty="0"/>
          </a:p>
        </p:txBody>
      </p:sp>
      <p:sp>
        <p:nvSpPr>
          <p:cNvPr id="6" name="Content Placeholder 2"/>
          <p:cNvSpPr txBox="1">
            <a:spLocks/>
          </p:cNvSpPr>
          <p:nvPr/>
        </p:nvSpPr>
        <p:spPr>
          <a:xfrm>
            <a:off x="533400" y="1371600"/>
            <a:ext cx="8229600" cy="4572000"/>
          </a:xfrm>
          <a:prstGeom prst="rect">
            <a:avLst/>
          </a:prstGeom>
        </p:spPr>
        <p:txBody>
          <a:bodyPr vert="horz" lIns="91440" tIns="45720" rIns="91440" bIns="45720" rtlCol="0">
            <a:noAutofit/>
          </a:bodyPr>
          <a:lstStyle/>
          <a:p>
            <a:pPr lvl="0" algn="just">
              <a:spcBef>
                <a:spcPct val="20000"/>
              </a:spcBef>
              <a:defRPr/>
            </a:pPr>
            <a:r>
              <a:rPr lang="en-US" sz="2000" b="1" dirty="0" smtClean="0">
                <a:effectLst>
                  <a:outerShdw blurRad="38100" dist="38100" dir="2700000" algn="tl">
                    <a:srgbClr val="000000">
                      <a:alpha val="43137"/>
                    </a:srgbClr>
                  </a:outerShdw>
                </a:effectLst>
              </a:rPr>
              <a:t>Strategic Goals</a:t>
            </a:r>
          </a:p>
          <a:p>
            <a:pPr lvl="0" algn="just">
              <a:spcBef>
                <a:spcPct val="20000"/>
              </a:spcBef>
              <a:defRPr/>
            </a:pPr>
            <a:r>
              <a:rPr lang="en-US" sz="1600" dirty="0" smtClean="0"/>
              <a:t>Rasheed will be working on achieving the following strategic goals:</a:t>
            </a:r>
          </a:p>
          <a:p>
            <a:pPr marL="342900" lvl="0" indent="-342900" algn="just">
              <a:spcBef>
                <a:spcPct val="20000"/>
              </a:spcBef>
              <a:buFont typeface="+mj-lt"/>
              <a:buAutoNum type="arabicPeriod"/>
              <a:defRPr/>
            </a:pPr>
            <a:r>
              <a:rPr lang="en-US" sz="1200" dirty="0" smtClean="0"/>
              <a:t>Promote concepts and practices of integrity, transparency, accountability, anti-corruption and enforcement of good governance principles </a:t>
            </a:r>
          </a:p>
          <a:p>
            <a:pPr marL="800100" lvl="1" indent="-342900" algn="just">
              <a:spcBef>
                <a:spcPct val="20000"/>
              </a:spcBef>
              <a:defRPr/>
            </a:pPr>
            <a:r>
              <a:rPr lang="en-US" sz="1200" dirty="0" smtClean="0"/>
              <a:t>1.1 Contribution to empowering the Individuals, communities, civil society organizations and social movements act to reduce corruption and promote integrity at the national/global levels. </a:t>
            </a:r>
          </a:p>
          <a:p>
            <a:pPr marL="800100" lvl="1" indent="-342900" algn="just">
              <a:spcBef>
                <a:spcPct val="20000"/>
              </a:spcBef>
              <a:defRPr/>
            </a:pPr>
            <a:r>
              <a:rPr lang="en-US" sz="1200" dirty="0" smtClean="0"/>
              <a:t>1.2 Contribution to encouraging Intergovernmental institutions, governments, political parties and businesses to implement and enforce existing anti-corruption laws and policies.</a:t>
            </a:r>
          </a:p>
          <a:p>
            <a:pPr marL="342900" lvl="0" indent="-342900" algn="just" defTabSz="173038">
              <a:spcBef>
                <a:spcPct val="20000"/>
              </a:spcBef>
              <a:buFont typeface="+mj-lt"/>
              <a:buAutoNum type="arabicPeriod"/>
              <a:defRPr/>
            </a:pPr>
            <a:r>
              <a:rPr lang="en-US" sz="1200" dirty="0" smtClean="0"/>
              <a:t>Establishing and leading watchdog collation towards corruption</a:t>
            </a:r>
          </a:p>
          <a:p>
            <a:pPr marL="914400" lvl="1" indent="-457200" algn="just" defTabSz="173038">
              <a:spcBef>
                <a:spcPct val="20000"/>
              </a:spcBef>
              <a:defRPr/>
            </a:pPr>
            <a:r>
              <a:rPr lang="en-US" sz="1200" dirty="0" smtClean="0"/>
              <a:t>2.1  Contribution to creating Individuals, communities, civil society organizations and social movements act to address specific corruption problems identified in their communities. </a:t>
            </a:r>
          </a:p>
          <a:p>
            <a:pPr marL="914400" lvl="1" indent="-457200" algn="just" defTabSz="173038">
              <a:spcBef>
                <a:spcPct val="20000"/>
              </a:spcBef>
              <a:defRPr/>
            </a:pPr>
            <a:r>
              <a:rPr lang="en-US" sz="1200" dirty="0" smtClean="0"/>
              <a:t>2.2 Contribution to taking actions by Individuals, communities, civil society organizations and social movements against specific anti-corruption grievances.</a:t>
            </a:r>
          </a:p>
          <a:p>
            <a:pPr marL="342900" indent="-342900" algn="just" defTabSz="173038">
              <a:spcBef>
                <a:spcPct val="20000"/>
              </a:spcBef>
              <a:buFont typeface="+mj-lt"/>
              <a:buAutoNum type="arabicPeriod"/>
              <a:defRPr/>
            </a:pPr>
            <a:r>
              <a:rPr lang="en-US" sz="1200" dirty="0" smtClean="0"/>
              <a:t>Public awareness  about the principles of transparency and social accountability </a:t>
            </a:r>
          </a:p>
          <a:p>
            <a:pPr marL="800100" lvl="1" indent="-342900" algn="just" defTabSz="173038">
              <a:spcBef>
                <a:spcPct val="20000"/>
              </a:spcBef>
              <a:defRPr/>
            </a:pPr>
            <a:r>
              <a:rPr lang="en-US" sz="1200" dirty="0" smtClean="0"/>
              <a:t>3.1  Contribution to creating greater awareness among targeted audience of corruption and of possible solutions available to them. Individuals receive the necessary resources (informational, material, organizational, psychological, etc.) to make meaningful choices about fighting corruption</a:t>
            </a:r>
          </a:p>
          <a:p>
            <a:pPr marL="800100" lvl="1" indent="-342900" algn="just" defTabSz="173038">
              <a:spcBef>
                <a:spcPct val="20000"/>
              </a:spcBef>
              <a:defRPr/>
            </a:pPr>
            <a:r>
              <a:rPr lang="en-US" sz="1200" dirty="0" smtClean="0"/>
              <a:t>3.2  Contribution to conveying Transparency International’s work to People, groups and institutions through exposure to anti-corruption messages.</a:t>
            </a:r>
          </a:p>
          <a:p>
            <a:pPr marL="342900" indent="-342900" algn="just" defTabSz="173038">
              <a:spcBef>
                <a:spcPct val="20000"/>
              </a:spcBef>
              <a:buFont typeface="+mj-lt"/>
              <a:buAutoNum type="arabicPeriod"/>
              <a:defRPr/>
            </a:pPr>
            <a:r>
              <a:rPr lang="en-US" sz="1200" dirty="0" smtClean="0"/>
              <a:t>Strengthening Rasheed Organizational Capabilities </a:t>
            </a:r>
          </a:p>
          <a:p>
            <a:pPr marL="914400" lvl="1" indent="-457200" algn="just">
              <a:spcBef>
                <a:spcPct val="20000"/>
              </a:spcBef>
              <a:defRPr/>
            </a:pPr>
            <a:r>
              <a:rPr lang="en-US" sz="1200" dirty="0" smtClean="0"/>
              <a:t>4.1 Strengthening </a:t>
            </a:r>
            <a:r>
              <a:rPr lang="en-US" sz="1200" dirty="0" err="1" smtClean="0"/>
              <a:t>Rasheed’s</a:t>
            </a:r>
            <a:r>
              <a:rPr lang="en-US" sz="1200" dirty="0" smtClean="0"/>
              <a:t> financial sustainability  </a:t>
            </a:r>
          </a:p>
          <a:p>
            <a:pPr marL="914400" lvl="1" indent="-457200" algn="just">
              <a:spcBef>
                <a:spcPct val="20000"/>
              </a:spcBef>
              <a:defRPr/>
            </a:pPr>
            <a:r>
              <a:rPr lang="en-US" sz="1200" dirty="0" smtClean="0"/>
              <a:t>4.2 Strengthening </a:t>
            </a:r>
            <a:r>
              <a:rPr lang="en-US" sz="1200" dirty="0" err="1" smtClean="0"/>
              <a:t>Rasheed’s</a:t>
            </a:r>
            <a:r>
              <a:rPr lang="en-US" sz="1200" dirty="0" smtClean="0"/>
              <a:t> internal capabilities  </a:t>
            </a:r>
          </a:p>
          <a:p>
            <a:pPr marL="914400" lvl="1" indent="-457200" algn="just">
              <a:spcBef>
                <a:spcPct val="20000"/>
              </a:spcBef>
              <a:defRPr/>
            </a:pPr>
            <a:r>
              <a:rPr lang="en-US" sz="1200" dirty="0" smtClean="0"/>
              <a:t>4.3 Enhancing </a:t>
            </a:r>
            <a:r>
              <a:rPr lang="en-US" sz="1200" dirty="0" err="1" smtClean="0"/>
              <a:t>Rasheed’s</a:t>
            </a:r>
            <a:r>
              <a:rPr lang="en-US" sz="1200" dirty="0" smtClean="0"/>
              <a:t> visibility and outreach activities</a:t>
            </a:r>
          </a:p>
          <a:p>
            <a:pPr marL="914400" lvl="1" indent="-457200" algn="just">
              <a:spcBef>
                <a:spcPct val="20000"/>
              </a:spcBef>
              <a:defRPr/>
            </a:pPr>
            <a:r>
              <a:rPr lang="en-US" sz="1200" dirty="0" smtClean="0"/>
              <a:t>4.4 Preparing to become TI accredited full-fledged chapter and continuously improve internally to maintain the accreditation</a:t>
            </a:r>
          </a:p>
          <a:p>
            <a:pPr marL="457200" lvl="0" indent="-457200" algn="just">
              <a:spcBef>
                <a:spcPct val="20000"/>
              </a:spcBef>
              <a:buAutoNum type="arabicPeriod"/>
              <a:defRPr/>
            </a:pPr>
            <a:endParaRPr lang="en-US" sz="1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2008</TotalTime>
  <Words>595</Words>
  <Application>Microsoft Office PowerPoint</Application>
  <PresentationFormat>On-screen Show (4:3)</PresentationFormat>
  <Paragraphs>84</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Courier New</vt:lpstr>
      <vt:lpstr>Office Theme</vt:lpstr>
      <vt:lpstr>Rasheed Strategic Plan 2017-2020</vt:lpstr>
      <vt:lpstr>Strategy  Development Framework</vt:lpstr>
      <vt:lpstr>Strategy  Development – 1. Vision and Mission</vt:lpstr>
      <vt:lpstr>Strategy  Development – 2. Strategic Priorities 2017-2020</vt:lpstr>
      <vt:lpstr>Strategy  Development – 2. Strategic Priorities 2017-2020</vt:lpstr>
      <vt:lpstr>Strategy  Development – 2. Strategic Priorities 2017-2020</vt:lpstr>
      <vt:lpstr>Strategy  Development – 2. Strategic Priorities 2017-2020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Rasheed</cp:lastModifiedBy>
  <cp:revision>198</cp:revision>
  <dcterms:created xsi:type="dcterms:W3CDTF">2016-09-03T10:28:16Z</dcterms:created>
  <dcterms:modified xsi:type="dcterms:W3CDTF">2018-07-16T12:08:23Z</dcterms:modified>
</cp:coreProperties>
</file>