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72" r:id="rId3"/>
    <p:sldMasterId id="2147483684" r:id="rId4"/>
    <p:sldMasterId id="2147483696" r:id="rId5"/>
    <p:sldMasterId id="2147483708" r:id="rId6"/>
    <p:sldMasterId id="2147483720" r:id="rId7"/>
  </p:sldMasterIdLst>
  <p:sldIdLst>
    <p:sldId id="257" r:id="rId8"/>
    <p:sldId id="256" r:id="rId9"/>
    <p:sldId id="259" r:id="rId10"/>
    <p:sldId id="260" r:id="rId11"/>
    <p:sldId id="261" r:id="rId12"/>
    <p:sldId id="262" r:id="rId13"/>
    <p:sldId id="263" r:id="rId14"/>
    <p:sldId id="258"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94586"/>
  </p:normalViewPr>
  <p:slideViewPr>
    <p:cSldViewPr snapToGrid="0" snapToObjects="1">
      <p:cViewPr varScale="1">
        <p:scale>
          <a:sx n="65" d="100"/>
          <a:sy n="65" d="100"/>
        </p:scale>
        <p:origin x="700"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5" Type="http://schemas.openxmlformats.org/officeDocument/2006/relationships/slideMaster" Target="slideMasters/slideMaster5.xml"/><Relationship Id="rId15" Type="http://schemas.openxmlformats.org/officeDocument/2006/relationships/slide" Target="slides/slide8.xml"/><Relationship Id="rId10" Type="http://schemas.openxmlformats.org/officeDocument/2006/relationships/slide" Target="slides/slide3.xml"/><Relationship Id="rId19"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5EF1D81-2CA3-4CDB-B3B1-CD8C1E4AB61F}" type="doc">
      <dgm:prSet loTypeId="urn:microsoft.com/office/officeart/2005/8/layout/cycle4#1" loCatId="relationship" qsTypeId="urn:microsoft.com/office/officeart/2005/8/quickstyle/simple1" qsCatId="simple" csTypeId="urn:microsoft.com/office/officeart/2005/8/colors/colorful1#1" csCatId="colorful" phldr="1"/>
      <dgm:spPr/>
      <dgm:t>
        <a:bodyPr/>
        <a:lstStyle/>
        <a:p>
          <a:endParaRPr lang="en-US"/>
        </a:p>
      </dgm:t>
    </dgm:pt>
    <dgm:pt modelId="{3641EB33-E9BA-40EA-94D1-8D5E11F652DB}">
      <dgm:prSet phldrT="[Text]" custT="1"/>
      <dgm:spPr>
        <a:solidFill>
          <a:srgbClr val="92D050"/>
        </a:solidFill>
      </dgm:spPr>
      <dgm:t>
        <a:bodyPr/>
        <a:lstStyle/>
        <a:p>
          <a:r>
            <a:rPr lang="en-US" sz="1200" b="1" dirty="0" smtClean="0"/>
            <a:t>Transparency and Integrity </a:t>
          </a:r>
          <a:endParaRPr lang="en-US" sz="1200" b="1" dirty="0"/>
        </a:p>
      </dgm:t>
    </dgm:pt>
    <dgm:pt modelId="{326E2F58-E89D-4EA9-AF65-6D2E59D7A86A}" type="parTrans" cxnId="{404EFEAC-BAF0-4FB5-85A1-B4247F3CC5F7}">
      <dgm:prSet/>
      <dgm:spPr/>
      <dgm:t>
        <a:bodyPr/>
        <a:lstStyle/>
        <a:p>
          <a:endParaRPr lang="en-US" sz="1200" b="1"/>
        </a:p>
      </dgm:t>
    </dgm:pt>
    <dgm:pt modelId="{07D39DD1-E4A6-4230-A31B-D953368F534A}" type="sibTrans" cxnId="{404EFEAC-BAF0-4FB5-85A1-B4247F3CC5F7}">
      <dgm:prSet/>
      <dgm:spPr/>
      <dgm:t>
        <a:bodyPr/>
        <a:lstStyle/>
        <a:p>
          <a:endParaRPr lang="en-US" sz="1200" b="1"/>
        </a:p>
      </dgm:t>
    </dgm:pt>
    <dgm:pt modelId="{03ADF52D-175B-4D4B-A71A-E1EB45B6CE12}">
      <dgm:prSet phldrT="[Text]" custT="1"/>
      <dgm:spPr>
        <a:solidFill>
          <a:schemeClr val="accent2"/>
        </a:solidFill>
      </dgm:spPr>
      <dgm:t>
        <a:bodyPr/>
        <a:lstStyle/>
        <a:p>
          <a:r>
            <a:rPr lang="en-US" sz="1200" b="1" dirty="0" smtClean="0"/>
            <a:t>Watchdog</a:t>
          </a:r>
          <a:endParaRPr lang="en-US" sz="1200" b="1" dirty="0"/>
        </a:p>
      </dgm:t>
    </dgm:pt>
    <dgm:pt modelId="{161B0E5A-34DB-4775-9366-863E7D699E51}" type="parTrans" cxnId="{8D41F89F-480C-4DE1-B4DE-1687AFE5189D}">
      <dgm:prSet/>
      <dgm:spPr/>
      <dgm:t>
        <a:bodyPr/>
        <a:lstStyle/>
        <a:p>
          <a:endParaRPr lang="en-US" sz="1200" b="1"/>
        </a:p>
      </dgm:t>
    </dgm:pt>
    <dgm:pt modelId="{656CEF94-AFB8-4FFD-A5FA-8ED30D18369E}" type="sibTrans" cxnId="{8D41F89F-480C-4DE1-B4DE-1687AFE5189D}">
      <dgm:prSet/>
      <dgm:spPr/>
      <dgm:t>
        <a:bodyPr/>
        <a:lstStyle/>
        <a:p>
          <a:endParaRPr lang="en-US" sz="1200" b="1"/>
        </a:p>
      </dgm:t>
    </dgm:pt>
    <dgm:pt modelId="{EFC462F2-6B8C-4C61-B5FA-EBDF160D074C}">
      <dgm:prSet phldrT="[Text]" custT="1"/>
      <dgm:spPr/>
      <dgm:t>
        <a:bodyPr/>
        <a:lstStyle/>
        <a:p>
          <a:r>
            <a:rPr lang="en-US" sz="1200" b="1" dirty="0" smtClean="0"/>
            <a:t>Social Accountability </a:t>
          </a:r>
          <a:endParaRPr lang="en-US" sz="1200" b="1" dirty="0"/>
        </a:p>
      </dgm:t>
    </dgm:pt>
    <dgm:pt modelId="{112F75BE-2A37-4432-A005-532F148C8E66}" type="parTrans" cxnId="{3C42E5E7-B5A2-4F98-9D4E-9E7F3F47908A}">
      <dgm:prSet/>
      <dgm:spPr/>
      <dgm:t>
        <a:bodyPr/>
        <a:lstStyle/>
        <a:p>
          <a:endParaRPr lang="en-US" sz="1200" b="1"/>
        </a:p>
      </dgm:t>
    </dgm:pt>
    <dgm:pt modelId="{028E2AE0-0F96-44AA-95EA-6583D24FE797}" type="sibTrans" cxnId="{3C42E5E7-B5A2-4F98-9D4E-9E7F3F47908A}">
      <dgm:prSet/>
      <dgm:spPr/>
      <dgm:t>
        <a:bodyPr/>
        <a:lstStyle/>
        <a:p>
          <a:endParaRPr lang="en-US" sz="1200" b="1"/>
        </a:p>
      </dgm:t>
    </dgm:pt>
    <dgm:pt modelId="{964C348B-D824-4679-9B19-82A9BF3ECF52}">
      <dgm:prSet phldrT="[Text]" custT="1"/>
      <dgm:spPr/>
      <dgm:t>
        <a:bodyPr/>
        <a:lstStyle/>
        <a:p>
          <a:r>
            <a:rPr lang="en-US" sz="1200" b="1" dirty="0" smtClean="0"/>
            <a:t>Internal Capabilities</a:t>
          </a:r>
          <a:endParaRPr lang="en-US" sz="1200" b="1" dirty="0"/>
        </a:p>
      </dgm:t>
    </dgm:pt>
    <dgm:pt modelId="{10446CBE-495D-45DD-8532-A8ED0C7F7840}" type="parTrans" cxnId="{7E1BA4AB-7631-4C8C-9AA0-4FF6C8C98D99}">
      <dgm:prSet/>
      <dgm:spPr/>
      <dgm:t>
        <a:bodyPr/>
        <a:lstStyle/>
        <a:p>
          <a:endParaRPr lang="en-US" sz="1200" b="1"/>
        </a:p>
      </dgm:t>
    </dgm:pt>
    <dgm:pt modelId="{4CD9670A-815F-4B49-BD04-04B8584C22BE}" type="sibTrans" cxnId="{7E1BA4AB-7631-4C8C-9AA0-4FF6C8C98D99}">
      <dgm:prSet/>
      <dgm:spPr/>
      <dgm:t>
        <a:bodyPr/>
        <a:lstStyle/>
        <a:p>
          <a:endParaRPr lang="en-US" sz="1200" b="1"/>
        </a:p>
      </dgm:t>
    </dgm:pt>
    <dgm:pt modelId="{E19254AF-19AF-4F25-8202-DAE746528B44}" type="pres">
      <dgm:prSet presAssocID="{65EF1D81-2CA3-4CDB-B3B1-CD8C1E4AB61F}" presName="cycleMatrixDiagram" presStyleCnt="0">
        <dgm:presLayoutVars>
          <dgm:chMax val="1"/>
          <dgm:dir/>
          <dgm:animLvl val="lvl"/>
          <dgm:resizeHandles val="exact"/>
        </dgm:presLayoutVars>
      </dgm:prSet>
      <dgm:spPr/>
      <dgm:t>
        <a:bodyPr/>
        <a:lstStyle/>
        <a:p>
          <a:endParaRPr lang="en-US"/>
        </a:p>
      </dgm:t>
    </dgm:pt>
    <dgm:pt modelId="{EC351788-01AA-471A-83D1-546CA6D24E57}" type="pres">
      <dgm:prSet presAssocID="{65EF1D81-2CA3-4CDB-B3B1-CD8C1E4AB61F}" presName="children" presStyleCnt="0"/>
      <dgm:spPr/>
    </dgm:pt>
    <dgm:pt modelId="{1E8E1FFA-15D6-4D19-9B5E-E72FBAAFDD93}" type="pres">
      <dgm:prSet presAssocID="{65EF1D81-2CA3-4CDB-B3B1-CD8C1E4AB61F}" presName="childPlaceholder" presStyleCnt="0"/>
      <dgm:spPr/>
    </dgm:pt>
    <dgm:pt modelId="{005D011E-5499-482A-85E3-AB317AB5AABF}" type="pres">
      <dgm:prSet presAssocID="{65EF1D81-2CA3-4CDB-B3B1-CD8C1E4AB61F}" presName="circle" presStyleCnt="0"/>
      <dgm:spPr/>
    </dgm:pt>
    <dgm:pt modelId="{AE0E2649-4492-45E6-AF9F-381A491F1382}" type="pres">
      <dgm:prSet presAssocID="{65EF1D81-2CA3-4CDB-B3B1-CD8C1E4AB61F}" presName="quadrant1" presStyleLbl="node1" presStyleIdx="0" presStyleCnt="4">
        <dgm:presLayoutVars>
          <dgm:chMax val="1"/>
          <dgm:bulletEnabled val="1"/>
        </dgm:presLayoutVars>
      </dgm:prSet>
      <dgm:spPr/>
      <dgm:t>
        <a:bodyPr/>
        <a:lstStyle/>
        <a:p>
          <a:endParaRPr lang="en-US"/>
        </a:p>
      </dgm:t>
    </dgm:pt>
    <dgm:pt modelId="{3F7EF12A-2E51-485D-9FDE-A26653A67217}" type="pres">
      <dgm:prSet presAssocID="{65EF1D81-2CA3-4CDB-B3B1-CD8C1E4AB61F}" presName="quadrant2" presStyleLbl="node1" presStyleIdx="1" presStyleCnt="4">
        <dgm:presLayoutVars>
          <dgm:chMax val="1"/>
          <dgm:bulletEnabled val="1"/>
        </dgm:presLayoutVars>
      </dgm:prSet>
      <dgm:spPr/>
      <dgm:t>
        <a:bodyPr/>
        <a:lstStyle/>
        <a:p>
          <a:endParaRPr lang="en-US"/>
        </a:p>
      </dgm:t>
    </dgm:pt>
    <dgm:pt modelId="{22FBEA13-D9B6-4982-B5E6-68B73A04C887}" type="pres">
      <dgm:prSet presAssocID="{65EF1D81-2CA3-4CDB-B3B1-CD8C1E4AB61F}" presName="quadrant3" presStyleLbl="node1" presStyleIdx="2" presStyleCnt="4">
        <dgm:presLayoutVars>
          <dgm:chMax val="1"/>
          <dgm:bulletEnabled val="1"/>
        </dgm:presLayoutVars>
      </dgm:prSet>
      <dgm:spPr/>
      <dgm:t>
        <a:bodyPr/>
        <a:lstStyle/>
        <a:p>
          <a:endParaRPr lang="en-US"/>
        </a:p>
      </dgm:t>
    </dgm:pt>
    <dgm:pt modelId="{DE8D21DC-981A-4E56-9228-A4D2376EB912}" type="pres">
      <dgm:prSet presAssocID="{65EF1D81-2CA3-4CDB-B3B1-CD8C1E4AB61F}" presName="quadrant4" presStyleLbl="node1" presStyleIdx="3" presStyleCnt="4">
        <dgm:presLayoutVars>
          <dgm:chMax val="1"/>
          <dgm:bulletEnabled val="1"/>
        </dgm:presLayoutVars>
      </dgm:prSet>
      <dgm:spPr/>
      <dgm:t>
        <a:bodyPr/>
        <a:lstStyle/>
        <a:p>
          <a:endParaRPr lang="en-US"/>
        </a:p>
      </dgm:t>
    </dgm:pt>
    <dgm:pt modelId="{2AD81085-F685-4EF7-B413-C2D0A0C161D1}" type="pres">
      <dgm:prSet presAssocID="{65EF1D81-2CA3-4CDB-B3B1-CD8C1E4AB61F}" presName="quadrantPlaceholder" presStyleCnt="0"/>
      <dgm:spPr/>
    </dgm:pt>
    <dgm:pt modelId="{781C5092-9B9F-48DF-B5BC-F632298168BD}" type="pres">
      <dgm:prSet presAssocID="{65EF1D81-2CA3-4CDB-B3B1-CD8C1E4AB61F}" presName="center1" presStyleLbl="fgShp" presStyleIdx="0" presStyleCnt="2"/>
      <dgm:spPr/>
    </dgm:pt>
    <dgm:pt modelId="{946CAD56-8FBA-4238-A9E6-E132B4879352}" type="pres">
      <dgm:prSet presAssocID="{65EF1D81-2CA3-4CDB-B3B1-CD8C1E4AB61F}" presName="center2" presStyleLbl="fgShp" presStyleIdx="1" presStyleCnt="2"/>
      <dgm:spPr/>
    </dgm:pt>
  </dgm:ptLst>
  <dgm:cxnLst>
    <dgm:cxn modelId="{8D41F89F-480C-4DE1-B4DE-1687AFE5189D}" srcId="{65EF1D81-2CA3-4CDB-B3B1-CD8C1E4AB61F}" destId="{03ADF52D-175B-4D4B-A71A-E1EB45B6CE12}" srcOrd="1" destOrd="0" parTransId="{161B0E5A-34DB-4775-9366-863E7D699E51}" sibTransId="{656CEF94-AFB8-4FFD-A5FA-8ED30D18369E}"/>
    <dgm:cxn modelId="{A2D7946A-A4E4-4F24-9916-0577922B1969}" type="presOf" srcId="{EFC462F2-6B8C-4C61-B5FA-EBDF160D074C}" destId="{22FBEA13-D9B6-4982-B5E6-68B73A04C887}" srcOrd="0" destOrd="0" presId="urn:microsoft.com/office/officeart/2005/8/layout/cycle4#1"/>
    <dgm:cxn modelId="{129E5B7E-027E-4301-99EE-7B4B802A54CA}" type="presOf" srcId="{3641EB33-E9BA-40EA-94D1-8D5E11F652DB}" destId="{AE0E2649-4492-45E6-AF9F-381A491F1382}" srcOrd="0" destOrd="0" presId="urn:microsoft.com/office/officeart/2005/8/layout/cycle4#1"/>
    <dgm:cxn modelId="{404EFEAC-BAF0-4FB5-85A1-B4247F3CC5F7}" srcId="{65EF1D81-2CA3-4CDB-B3B1-CD8C1E4AB61F}" destId="{3641EB33-E9BA-40EA-94D1-8D5E11F652DB}" srcOrd="0" destOrd="0" parTransId="{326E2F58-E89D-4EA9-AF65-6D2E59D7A86A}" sibTransId="{07D39DD1-E4A6-4230-A31B-D953368F534A}"/>
    <dgm:cxn modelId="{6EEE0A80-F8E8-43C2-A1B7-FA6C0338A0F5}" type="presOf" srcId="{964C348B-D824-4679-9B19-82A9BF3ECF52}" destId="{DE8D21DC-981A-4E56-9228-A4D2376EB912}" srcOrd="0" destOrd="0" presId="urn:microsoft.com/office/officeart/2005/8/layout/cycle4#1"/>
    <dgm:cxn modelId="{3C42E5E7-B5A2-4F98-9D4E-9E7F3F47908A}" srcId="{65EF1D81-2CA3-4CDB-B3B1-CD8C1E4AB61F}" destId="{EFC462F2-6B8C-4C61-B5FA-EBDF160D074C}" srcOrd="2" destOrd="0" parTransId="{112F75BE-2A37-4432-A005-532F148C8E66}" sibTransId="{028E2AE0-0F96-44AA-95EA-6583D24FE797}"/>
    <dgm:cxn modelId="{7E1BA4AB-7631-4C8C-9AA0-4FF6C8C98D99}" srcId="{65EF1D81-2CA3-4CDB-B3B1-CD8C1E4AB61F}" destId="{964C348B-D824-4679-9B19-82A9BF3ECF52}" srcOrd="3" destOrd="0" parTransId="{10446CBE-495D-45DD-8532-A8ED0C7F7840}" sibTransId="{4CD9670A-815F-4B49-BD04-04B8584C22BE}"/>
    <dgm:cxn modelId="{7BE1EF41-608E-4636-A8AC-4E07948EDD06}" type="presOf" srcId="{65EF1D81-2CA3-4CDB-B3B1-CD8C1E4AB61F}" destId="{E19254AF-19AF-4F25-8202-DAE746528B44}" srcOrd="0" destOrd="0" presId="urn:microsoft.com/office/officeart/2005/8/layout/cycle4#1"/>
    <dgm:cxn modelId="{3E962FAC-6583-43A0-8DA8-D22AF2749A52}" type="presOf" srcId="{03ADF52D-175B-4D4B-A71A-E1EB45B6CE12}" destId="{3F7EF12A-2E51-485D-9FDE-A26653A67217}" srcOrd="0" destOrd="0" presId="urn:microsoft.com/office/officeart/2005/8/layout/cycle4#1"/>
    <dgm:cxn modelId="{7068FFC6-DFFF-4EC3-9A85-87C12EBA0117}" type="presParOf" srcId="{E19254AF-19AF-4F25-8202-DAE746528B44}" destId="{EC351788-01AA-471A-83D1-546CA6D24E57}" srcOrd="0" destOrd="0" presId="urn:microsoft.com/office/officeart/2005/8/layout/cycle4#1"/>
    <dgm:cxn modelId="{5DF00FD0-7DC1-4390-8B09-B733A492AC15}" type="presParOf" srcId="{EC351788-01AA-471A-83D1-546CA6D24E57}" destId="{1E8E1FFA-15D6-4D19-9B5E-E72FBAAFDD93}" srcOrd="0" destOrd="0" presId="urn:microsoft.com/office/officeart/2005/8/layout/cycle4#1"/>
    <dgm:cxn modelId="{0A19DDEC-70E3-499B-B4AE-8E0ED5147E73}" type="presParOf" srcId="{E19254AF-19AF-4F25-8202-DAE746528B44}" destId="{005D011E-5499-482A-85E3-AB317AB5AABF}" srcOrd="1" destOrd="0" presId="urn:microsoft.com/office/officeart/2005/8/layout/cycle4#1"/>
    <dgm:cxn modelId="{50D5994F-A8CD-43C6-9444-10DE7390374A}" type="presParOf" srcId="{005D011E-5499-482A-85E3-AB317AB5AABF}" destId="{AE0E2649-4492-45E6-AF9F-381A491F1382}" srcOrd="0" destOrd="0" presId="urn:microsoft.com/office/officeart/2005/8/layout/cycle4#1"/>
    <dgm:cxn modelId="{74F8DA5C-5A4F-4FCB-B568-E81D9E55F546}" type="presParOf" srcId="{005D011E-5499-482A-85E3-AB317AB5AABF}" destId="{3F7EF12A-2E51-485D-9FDE-A26653A67217}" srcOrd="1" destOrd="0" presId="urn:microsoft.com/office/officeart/2005/8/layout/cycle4#1"/>
    <dgm:cxn modelId="{C50A63DE-2EF1-4E2C-B77A-70F2B2A77DB0}" type="presParOf" srcId="{005D011E-5499-482A-85E3-AB317AB5AABF}" destId="{22FBEA13-D9B6-4982-B5E6-68B73A04C887}" srcOrd="2" destOrd="0" presId="urn:microsoft.com/office/officeart/2005/8/layout/cycle4#1"/>
    <dgm:cxn modelId="{3B8CEB32-A48C-453A-AA05-03981E06EA6A}" type="presParOf" srcId="{005D011E-5499-482A-85E3-AB317AB5AABF}" destId="{DE8D21DC-981A-4E56-9228-A4D2376EB912}" srcOrd="3" destOrd="0" presId="urn:microsoft.com/office/officeart/2005/8/layout/cycle4#1"/>
    <dgm:cxn modelId="{B0D552A6-372B-4BD0-ACD1-4806F508875C}" type="presParOf" srcId="{005D011E-5499-482A-85E3-AB317AB5AABF}" destId="{2AD81085-F685-4EF7-B413-C2D0A0C161D1}" srcOrd="4" destOrd="0" presId="urn:microsoft.com/office/officeart/2005/8/layout/cycle4#1"/>
    <dgm:cxn modelId="{F869269D-FCB6-443A-BF12-CC932CA74F9E}" type="presParOf" srcId="{E19254AF-19AF-4F25-8202-DAE746528B44}" destId="{781C5092-9B9F-48DF-B5BC-F632298168BD}" srcOrd="2" destOrd="0" presId="urn:microsoft.com/office/officeart/2005/8/layout/cycle4#1"/>
    <dgm:cxn modelId="{A108EE46-10A1-4BC9-9B4F-F1CF912DE39F}" type="presParOf" srcId="{E19254AF-19AF-4F25-8202-DAE746528B44}" destId="{946CAD56-8FBA-4238-A9E6-E132B4879352}" srcOrd="3" destOrd="0" presId="urn:microsoft.com/office/officeart/2005/8/layout/cycle4#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0E2649-4492-45E6-AF9F-381A491F1382}">
      <dsp:nvSpPr>
        <dsp:cNvPr id="0" name=""/>
        <dsp:cNvSpPr/>
      </dsp:nvSpPr>
      <dsp:spPr>
        <a:xfrm>
          <a:off x="973081" y="202220"/>
          <a:ext cx="1536167" cy="1536167"/>
        </a:xfrm>
        <a:prstGeom prst="pieWedge">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US" sz="1200" b="1" kern="1200" dirty="0" smtClean="0"/>
            <a:t>Transparency and Integrity </a:t>
          </a:r>
          <a:endParaRPr lang="en-US" sz="1200" b="1" kern="1200" dirty="0"/>
        </a:p>
      </dsp:txBody>
      <dsp:txXfrm>
        <a:off x="1423014" y="652153"/>
        <a:ext cx="1086234" cy="1086234"/>
      </dsp:txXfrm>
    </dsp:sp>
    <dsp:sp modelId="{3F7EF12A-2E51-485D-9FDE-A26653A67217}">
      <dsp:nvSpPr>
        <dsp:cNvPr id="0" name=""/>
        <dsp:cNvSpPr/>
      </dsp:nvSpPr>
      <dsp:spPr>
        <a:xfrm rot="5400000">
          <a:off x="2580203" y="202220"/>
          <a:ext cx="1536167" cy="1536167"/>
        </a:xfrm>
        <a:prstGeom prst="pieWedge">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US" sz="1200" b="1" kern="1200" dirty="0" smtClean="0"/>
            <a:t>Watchdog</a:t>
          </a:r>
          <a:endParaRPr lang="en-US" sz="1200" b="1" kern="1200" dirty="0"/>
        </a:p>
      </dsp:txBody>
      <dsp:txXfrm rot="-5400000">
        <a:off x="2580203" y="652153"/>
        <a:ext cx="1086234" cy="1086234"/>
      </dsp:txXfrm>
    </dsp:sp>
    <dsp:sp modelId="{22FBEA13-D9B6-4982-B5E6-68B73A04C887}">
      <dsp:nvSpPr>
        <dsp:cNvPr id="0" name=""/>
        <dsp:cNvSpPr/>
      </dsp:nvSpPr>
      <dsp:spPr>
        <a:xfrm rot="10800000">
          <a:off x="2580203" y="1809342"/>
          <a:ext cx="1536167" cy="1536167"/>
        </a:xfrm>
        <a:prstGeom prst="pieWedg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US" sz="1200" b="1" kern="1200" dirty="0" smtClean="0"/>
            <a:t>Social Accountability </a:t>
          </a:r>
          <a:endParaRPr lang="en-US" sz="1200" b="1" kern="1200" dirty="0"/>
        </a:p>
      </dsp:txBody>
      <dsp:txXfrm rot="10800000">
        <a:off x="2580203" y="1809342"/>
        <a:ext cx="1086234" cy="1086234"/>
      </dsp:txXfrm>
    </dsp:sp>
    <dsp:sp modelId="{DE8D21DC-981A-4E56-9228-A4D2376EB912}">
      <dsp:nvSpPr>
        <dsp:cNvPr id="0" name=""/>
        <dsp:cNvSpPr/>
      </dsp:nvSpPr>
      <dsp:spPr>
        <a:xfrm rot="16200000">
          <a:off x="973081" y="1809342"/>
          <a:ext cx="1536167" cy="1536167"/>
        </a:xfrm>
        <a:prstGeom prst="pieWedg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US" sz="1200" b="1" kern="1200" dirty="0" smtClean="0"/>
            <a:t>Internal Capabilities</a:t>
          </a:r>
          <a:endParaRPr lang="en-US" sz="1200" b="1" kern="1200" dirty="0"/>
        </a:p>
      </dsp:txBody>
      <dsp:txXfrm rot="5400000">
        <a:off x="1423014" y="1809342"/>
        <a:ext cx="1086234" cy="1086234"/>
      </dsp:txXfrm>
    </dsp:sp>
    <dsp:sp modelId="{781C5092-9B9F-48DF-B5BC-F632298168BD}">
      <dsp:nvSpPr>
        <dsp:cNvPr id="0" name=""/>
        <dsp:cNvSpPr/>
      </dsp:nvSpPr>
      <dsp:spPr>
        <a:xfrm>
          <a:off x="2279533" y="1454569"/>
          <a:ext cx="530385" cy="461205"/>
        </a:xfrm>
        <a:prstGeom prst="circular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46CAD56-8FBA-4238-A9E6-E132B4879352}">
      <dsp:nvSpPr>
        <dsp:cNvPr id="0" name=""/>
        <dsp:cNvSpPr/>
      </dsp:nvSpPr>
      <dsp:spPr>
        <a:xfrm rot="10800000">
          <a:off x="2279533" y="1631956"/>
          <a:ext cx="530385" cy="461205"/>
        </a:xfrm>
        <a:prstGeom prst="circular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4#1">
  <dgm:title val=""/>
  <dgm:desc val=""/>
  <dgm:catLst>
    <dgm:cat type="relationship" pri="26000"/>
    <dgm:cat type="cycle" pri="13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93C5944-B471-1047-8FA2-38B245470305}" type="datetimeFigureOut">
              <a:rPr lang="en-US" smtClean="0"/>
              <a:t>1/30/2023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FFEBB0-0A01-A14F-B458-2F5175ECCDC7}" type="slidenum">
              <a:rPr lang="en-US" smtClean="0"/>
              <a:t>‹#›</a:t>
            </a:fld>
            <a:endParaRPr lang="en-US"/>
          </a:p>
        </p:txBody>
      </p:sp>
    </p:spTree>
    <p:extLst>
      <p:ext uri="{BB962C8B-B14F-4D97-AF65-F5344CB8AC3E}">
        <p14:creationId xmlns:p14="http://schemas.microsoft.com/office/powerpoint/2010/main" val="9066309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3C5944-B471-1047-8FA2-38B245470305}" type="datetimeFigureOut">
              <a:rPr lang="en-US" smtClean="0"/>
              <a:t>1/30/2023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FFEBB0-0A01-A14F-B458-2F5175ECCDC7}" type="slidenum">
              <a:rPr lang="en-US" smtClean="0"/>
              <a:t>‹#›</a:t>
            </a:fld>
            <a:endParaRPr lang="en-US"/>
          </a:p>
        </p:txBody>
      </p:sp>
    </p:spTree>
    <p:extLst>
      <p:ext uri="{BB962C8B-B14F-4D97-AF65-F5344CB8AC3E}">
        <p14:creationId xmlns:p14="http://schemas.microsoft.com/office/powerpoint/2010/main" val="6948645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3C5944-B471-1047-8FA2-38B245470305}" type="datetimeFigureOut">
              <a:rPr lang="en-US" smtClean="0"/>
              <a:t>1/30/2023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FFEBB0-0A01-A14F-B458-2F5175ECCDC7}" type="slidenum">
              <a:rPr lang="en-US" smtClean="0"/>
              <a:t>‹#›</a:t>
            </a:fld>
            <a:endParaRPr lang="en-US"/>
          </a:p>
        </p:txBody>
      </p:sp>
    </p:spTree>
    <p:extLst>
      <p:ext uri="{BB962C8B-B14F-4D97-AF65-F5344CB8AC3E}">
        <p14:creationId xmlns:p14="http://schemas.microsoft.com/office/powerpoint/2010/main" val="5717976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EC11BA8-9689-2C4F-A9FD-8A27C3E61110}" type="datetimeFigureOut">
              <a:rPr lang="en-US" smtClean="0"/>
              <a:t>1/30/2023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BF25BA-74E2-EC4E-B22E-041B4ED78ED0}" type="slidenum">
              <a:rPr lang="en-US" smtClean="0"/>
              <a:t>‹#›</a:t>
            </a:fld>
            <a:endParaRPr lang="en-US"/>
          </a:p>
        </p:txBody>
      </p:sp>
    </p:spTree>
    <p:extLst>
      <p:ext uri="{BB962C8B-B14F-4D97-AF65-F5344CB8AC3E}">
        <p14:creationId xmlns:p14="http://schemas.microsoft.com/office/powerpoint/2010/main" val="5594790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C11BA8-9689-2C4F-A9FD-8A27C3E61110}" type="datetimeFigureOut">
              <a:rPr lang="en-US" smtClean="0"/>
              <a:t>1/30/2023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BF25BA-74E2-EC4E-B22E-041B4ED78ED0}" type="slidenum">
              <a:rPr lang="en-US" smtClean="0"/>
              <a:t>‹#›</a:t>
            </a:fld>
            <a:endParaRPr lang="en-US"/>
          </a:p>
        </p:txBody>
      </p:sp>
    </p:spTree>
    <p:extLst>
      <p:ext uri="{BB962C8B-B14F-4D97-AF65-F5344CB8AC3E}">
        <p14:creationId xmlns:p14="http://schemas.microsoft.com/office/powerpoint/2010/main" val="14813229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EC11BA8-9689-2C4F-A9FD-8A27C3E61110}" type="datetimeFigureOut">
              <a:rPr lang="en-US" smtClean="0"/>
              <a:t>1/30/2023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BF25BA-74E2-EC4E-B22E-041B4ED78ED0}" type="slidenum">
              <a:rPr lang="en-US" smtClean="0"/>
              <a:t>‹#›</a:t>
            </a:fld>
            <a:endParaRPr lang="en-US"/>
          </a:p>
        </p:txBody>
      </p:sp>
    </p:spTree>
    <p:extLst>
      <p:ext uri="{BB962C8B-B14F-4D97-AF65-F5344CB8AC3E}">
        <p14:creationId xmlns:p14="http://schemas.microsoft.com/office/powerpoint/2010/main" val="8164639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EC11BA8-9689-2C4F-A9FD-8A27C3E61110}" type="datetimeFigureOut">
              <a:rPr lang="en-US" smtClean="0"/>
              <a:t>1/30/2023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BF25BA-74E2-EC4E-B22E-041B4ED78ED0}" type="slidenum">
              <a:rPr lang="en-US" smtClean="0"/>
              <a:t>‹#›</a:t>
            </a:fld>
            <a:endParaRPr lang="en-US"/>
          </a:p>
        </p:txBody>
      </p:sp>
    </p:spTree>
    <p:extLst>
      <p:ext uri="{BB962C8B-B14F-4D97-AF65-F5344CB8AC3E}">
        <p14:creationId xmlns:p14="http://schemas.microsoft.com/office/powerpoint/2010/main" val="20373768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EC11BA8-9689-2C4F-A9FD-8A27C3E61110}" type="datetimeFigureOut">
              <a:rPr lang="en-US" smtClean="0"/>
              <a:t>1/30/2023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CBF25BA-74E2-EC4E-B22E-041B4ED78ED0}" type="slidenum">
              <a:rPr lang="en-US" smtClean="0"/>
              <a:t>‹#›</a:t>
            </a:fld>
            <a:endParaRPr lang="en-US"/>
          </a:p>
        </p:txBody>
      </p:sp>
    </p:spTree>
    <p:extLst>
      <p:ext uri="{BB962C8B-B14F-4D97-AF65-F5344CB8AC3E}">
        <p14:creationId xmlns:p14="http://schemas.microsoft.com/office/powerpoint/2010/main" val="5667396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EC11BA8-9689-2C4F-A9FD-8A27C3E61110}" type="datetimeFigureOut">
              <a:rPr lang="en-US" smtClean="0"/>
              <a:t>1/30/2023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CBF25BA-74E2-EC4E-B22E-041B4ED78ED0}" type="slidenum">
              <a:rPr lang="en-US" smtClean="0"/>
              <a:t>‹#›</a:t>
            </a:fld>
            <a:endParaRPr lang="en-US"/>
          </a:p>
        </p:txBody>
      </p:sp>
    </p:spTree>
    <p:extLst>
      <p:ext uri="{BB962C8B-B14F-4D97-AF65-F5344CB8AC3E}">
        <p14:creationId xmlns:p14="http://schemas.microsoft.com/office/powerpoint/2010/main" val="11034407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C11BA8-9689-2C4F-A9FD-8A27C3E61110}" type="datetimeFigureOut">
              <a:rPr lang="en-US" smtClean="0"/>
              <a:t>1/30/2023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CBF25BA-74E2-EC4E-B22E-041B4ED78ED0}" type="slidenum">
              <a:rPr lang="en-US" smtClean="0"/>
              <a:t>‹#›</a:t>
            </a:fld>
            <a:endParaRPr lang="en-US"/>
          </a:p>
        </p:txBody>
      </p:sp>
    </p:spTree>
    <p:extLst>
      <p:ext uri="{BB962C8B-B14F-4D97-AF65-F5344CB8AC3E}">
        <p14:creationId xmlns:p14="http://schemas.microsoft.com/office/powerpoint/2010/main" val="20074606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C11BA8-9689-2C4F-A9FD-8A27C3E61110}" type="datetimeFigureOut">
              <a:rPr lang="en-US" smtClean="0"/>
              <a:t>1/30/2023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BF25BA-74E2-EC4E-B22E-041B4ED78ED0}" type="slidenum">
              <a:rPr lang="en-US" smtClean="0"/>
              <a:t>‹#›</a:t>
            </a:fld>
            <a:endParaRPr lang="en-US"/>
          </a:p>
        </p:txBody>
      </p:sp>
    </p:spTree>
    <p:extLst>
      <p:ext uri="{BB962C8B-B14F-4D97-AF65-F5344CB8AC3E}">
        <p14:creationId xmlns:p14="http://schemas.microsoft.com/office/powerpoint/2010/main" val="2752808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3C5944-B471-1047-8FA2-38B245470305}" type="datetimeFigureOut">
              <a:rPr lang="en-US" smtClean="0"/>
              <a:t>1/30/2023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FFEBB0-0A01-A14F-B458-2F5175ECCDC7}" type="slidenum">
              <a:rPr lang="en-US" smtClean="0"/>
              <a:t>‹#›</a:t>
            </a:fld>
            <a:endParaRPr lang="en-US"/>
          </a:p>
        </p:txBody>
      </p:sp>
    </p:spTree>
    <p:extLst>
      <p:ext uri="{BB962C8B-B14F-4D97-AF65-F5344CB8AC3E}">
        <p14:creationId xmlns:p14="http://schemas.microsoft.com/office/powerpoint/2010/main" val="13506575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C11BA8-9689-2C4F-A9FD-8A27C3E61110}" type="datetimeFigureOut">
              <a:rPr lang="en-US" smtClean="0"/>
              <a:t>1/30/2023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BF25BA-74E2-EC4E-B22E-041B4ED78ED0}" type="slidenum">
              <a:rPr lang="en-US" smtClean="0"/>
              <a:t>‹#›</a:t>
            </a:fld>
            <a:endParaRPr lang="en-US"/>
          </a:p>
        </p:txBody>
      </p:sp>
    </p:spTree>
    <p:extLst>
      <p:ext uri="{BB962C8B-B14F-4D97-AF65-F5344CB8AC3E}">
        <p14:creationId xmlns:p14="http://schemas.microsoft.com/office/powerpoint/2010/main" val="9648652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C11BA8-9689-2C4F-A9FD-8A27C3E61110}" type="datetimeFigureOut">
              <a:rPr lang="en-US" smtClean="0"/>
              <a:t>1/30/2023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BF25BA-74E2-EC4E-B22E-041B4ED78ED0}" type="slidenum">
              <a:rPr lang="en-US" smtClean="0"/>
              <a:t>‹#›</a:t>
            </a:fld>
            <a:endParaRPr lang="en-US"/>
          </a:p>
        </p:txBody>
      </p:sp>
    </p:spTree>
    <p:extLst>
      <p:ext uri="{BB962C8B-B14F-4D97-AF65-F5344CB8AC3E}">
        <p14:creationId xmlns:p14="http://schemas.microsoft.com/office/powerpoint/2010/main" val="8414063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C11BA8-9689-2C4F-A9FD-8A27C3E61110}" type="datetimeFigureOut">
              <a:rPr lang="en-US" smtClean="0"/>
              <a:t>1/30/2023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BF25BA-74E2-EC4E-B22E-041B4ED78ED0}" type="slidenum">
              <a:rPr lang="en-US" smtClean="0"/>
              <a:t>‹#›</a:t>
            </a:fld>
            <a:endParaRPr lang="en-US"/>
          </a:p>
        </p:txBody>
      </p:sp>
    </p:spTree>
    <p:extLst>
      <p:ext uri="{BB962C8B-B14F-4D97-AF65-F5344CB8AC3E}">
        <p14:creationId xmlns:p14="http://schemas.microsoft.com/office/powerpoint/2010/main" val="3362551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21C0ACE-A653-984D-A8A0-0533C75849C0}" type="datetimeFigureOut">
              <a:rPr lang="en-US" smtClean="0"/>
              <a:t>1/30/2023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25850D-AFFD-B94C-ADCD-784EF2449213}" type="slidenum">
              <a:rPr lang="en-US" smtClean="0"/>
              <a:t>‹#›</a:t>
            </a:fld>
            <a:endParaRPr lang="en-US"/>
          </a:p>
        </p:txBody>
      </p:sp>
    </p:spTree>
    <p:extLst>
      <p:ext uri="{BB962C8B-B14F-4D97-AF65-F5344CB8AC3E}">
        <p14:creationId xmlns:p14="http://schemas.microsoft.com/office/powerpoint/2010/main" val="16908281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1C0ACE-A653-984D-A8A0-0533C75849C0}" type="datetimeFigureOut">
              <a:rPr lang="en-US" smtClean="0"/>
              <a:t>1/30/2023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25850D-AFFD-B94C-ADCD-784EF2449213}" type="slidenum">
              <a:rPr lang="en-US" smtClean="0"/>
              <a:t>‹#›</a:t>
            </a:fld>
            <a:endParaRPr lang="en-US"/>
          </a:p>
        </p:txBody>
      </p:sp>
    </p:spTree>
    <p:extLst>
      <p:ext uri="{BB962C8B-B14F-4D97-AF65-F5344CB8AC3E}">
        <p14:creationId xmlns:p14="http://schemas.microsoft.com/office/powerpoint/2010/main" val="970112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21C0ACE-A653-984D-A8A0-0533C75849C0}" type="datetimeFigureOut">
              <a:rPr lang="en-US" smtClean="0"/>
              <a:t>1/30/2023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25850D-AFFD-B94C-ADCD-784EF2449213}" type="slidenum">
              <a:rPr lang="en-US" smtClean="0"/>
              <a:t>‹#›</a:t>
            </a:fld>
            <a:endParaRPr lang="en-US"/>
          </a:p>
        </p:txBody>
      </p:sp>
    </p:spTree>
    <p:extLst>
      <p:ext uri="{BB962C8B-B14F-4D97-AF65-F5344CB8AC3E}">
        <p14:creationId xmlns:p14="http://schemas.microsoft.com/office/powerpoint/2010/main" val="5279402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21C0ACE-A653-984D-A8A0-0533C75849C0}" type="datetimeFigureOut">
              <a:rPr lang="en-US" smtClean="0"/>
              <a:t>1/30/2023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25850D-AFFD-B94C-ADCD-784EF2449213}" type="slidenum">
              <a:rPr lang="en-US" smtClean="0"/>
              <a:t>‹#›</a:t>
            </a:fld>
            <a:endParaRPr lang="en-US"/>
          </a:p>
        </p:txBody>
      </p:sp>
    </p:spTree>
    <p:extLst>
      <p:ext uri="{BB962C8B-B14F-4D97-AF65-F5344CB8AC3E}">
        <p14:creationId xmlns:p14="http://schemas.microsoft.com/office/powerpoint/2010/main" val="18369368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21C0ACE-A653-984D-A8A0-0533C75849C0}" type="datetimeFigureOut">
              <a:rPr lang="en-US" smtClean="0"/>
              <a:t>1/30/2023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325850D-AFFD-B94C-ADCD-784EF2449213}" type="slidenum">
              <a:rPr lang="en-US" smtClean="0"/>
              <a:t>‹#›</a:t>
            </a:fld>
            <a:endParaRPr lang="en-US"/>
          </a:p>
        </p:txBody>
      </p:sp>
    </p:spTree>
    <p:extLst>
      <p:ext uri="{BB962C8B-B14F-4D97-AF65-F5344CB8AC3E}">
        <p14:creationId xmlns:p14="http://schemas.microsoft.com/office/powerpoint/2010/main" val="11724765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21C0ACE-A653-984D-A8A0-0533C75849C0}" type="datetimeFigureOut">
              <a:rPr lang="en-US" smtClean="0"/>
              <a:t>1/30/2023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25850D-AFFD-B94C-ADCD-784EF2449213}" type="slidenum">
              <a:rPr lang="en-US" smtClean="0"/>
              <a:t>‹#›</a:t>
            </a:fld>
            <a:endParaRPr lang="en-US"/>
          </a:p>
        </p:txBody>
      </p:sp>
    </p:spTree>
    <p:extLst>
      <p:ext uri="{BB962C8B-B14F-4D97-AF65-F5344CB8AC3E}">
        <p14:creationId xmlns:p14="http://schemas.microsoft.com/office/powerpoint/2010/main" val="50381753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1C0ACE-A653-984D-A8A0-0533C75849C0}" type="datetimeFigureOut">
              <a:rPr lang="en-US" smtClean="0"/>
              <a:t>1/30/2023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325850D-AFFD-B94C-ADCD-784EF2449213}" type="slidenum">
              <a:rPr lang="en-US" smtClean="0"/>
              <a:t>‹#›</a:t>
            </a:fld>
            <a:endParaRPr lang="en-US"/>
          </a:p>
        </p:txBody>
      </p:sp>
    </p:spTree>
    <p:extLst>
      <p:ext uri="{BB962C8B-B14F-4D97-AF65-F5344CB8AC3E}">
        <p14:creationId xmlns:p14="http://schemas.microsoft.com/office/powerpoint/2010/main" val="1333578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93C5944-B471-1047-8FA2-38B245470305}" type="datetimeFigureOut">
              <a:rPr lang="en-US" smtClean="0"/>
              <a:t>1/30/2023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FFEBB0-0A01-A14F-B458-2F5175ECCDC7}" type="slidenum">
              <a:rPr lang="en-US" smtClean="0"/>
              <a:t>‹#›</a:t>
            </a:fld>
            <a:endParaRPr lang="en-US"/>
          </a:p>
        </p:txBody>
      </p:sp>
    </p:spTree>
    <p:extLst>
      <p:ext uri="{BB962C8B-B14F-4D97-AF65-F5344CB8AC3E}">
        <p14:creationId xmlns:p14="http://schemas.microsoft.com/office/powerpoint/2010/main" val="159845371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1C0ACE-A653-984D-A8A0-0533C75849C0}" type="datetimeFigureOut">
              <a:rPr lang="en-US" smtClean="0"/>
              <a:t>1/30/2023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25850D-AFFD-B94C-ADCD-784EF2449213}" type="slidenum">
              <a:rPr lang="en-US" smtClean="0"/>
              <a:t>‹#›</a:t>
            </a:fld>
            <a:endParaRPr lang="en-US"/>
          </a:p>
        </p:txBody>
      </p:sp>
    </p:spTree>
    <p:extLst>
      <p:ext uri="{BB962C8B-B14F-4D97-AF65-F5344CB8AC3E}">
        <p14:creationId xmlns:p14="http://schemas.microsoft.com/office/powerpoint/2010/main" val="151997474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1C0ACE-A653-984D-A8A0-0533C75849C0}" type="datetimeFigureOut">
              <a:rPr lang="en-US" smtClean="0"/>
              <a:t>1/30/2023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25850D-AFFD-B94C-ADCD-784EF2449213}" type="slidenum">
              <a:rPr lang="en-US" smtClean="0"/>
              <a:t>‹#›</a:t>
            </a:fld>
            <a:endParaRPr lang="en-US"/>
          </a:p>
        </p:txBody>
      </p:sp>
    </p:spTree>
    <p:extLst>
      <p:ext uri="{BB962C8B-B14F-4D97-AF65-F5344CB8AC3E}">
        <p14:creationId xmlns:p14="http://schemas.microsoft.com/office/powerpoint/2010/main" val="189752453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1C0ACE-A653-984D-A8A0-0533C75849C0}" type="datetimeFigureOut">
              <a:rPr lang="en-US" smtClean="0"/>
              <a:t>1/30/2023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25850D-AFFD-B94C-ADCD-784EF2449213}" type="slidenum">
              <a:rPr lang="en-US" smtClean="0"/>
              <a:t>‹#›</a:t>
            </a:fld>
            <a:endParaRPr lang="en-US"/>
          </a:p>
        </p:txBody>
      </p:sp>
    </p:spTree>
    <p:extLst>
      <p:ext uri="{BB962C8B-B14F-4D97-AF65-F5344CB8AC3E}">
        <p14:creationId xmlns:p14="http://schemas.microsoft.com/office/powerpoint/2010/main" val="156271860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1C0ACE-A653-984D-A8A0-0533C75849C0}" type="datetimeFigureOut">
              <a:rPr lang="en-US" smtClean="0"/>
              <a:t>1/30/2023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25850D-AFFD-B94C-ADCD-784EF2449213}" type="slidenum">
              <a:rPr lang="en-US" smtClean="0"/>
              <a:t>‹#›</a:t>
            </a:fld>
            <a:endParaRPr lang="en-US"/>
          </a:p>
        </p:txBody>
      </p:sp>
    </p:spTree>
    <p:extLst>
      <p:ext uri="{BB962C8B-B14F-4D97-AF65-F5344CB8AC3E}">
        <p14:creationId xmlns:p14="http://schemas.microsoft.com/office/powerpoint/2010/main" val="88654100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36058F7-557D-344A-B8DC-F16C7846EA97}" type="datetimeFigureOut">
              <a:rPr lang="en-US" smtClean="0"/>
              <a:t>1/30/2023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98BB96-20E6-A841-92C1-76807C3A61D0}" type="slidenum">
              <a:rPr lang="en-US" smtClean="0"/>
              <a:t>‹#›</a:t>
            </a:fld>
            <a:endParaRPr lang="en-US"/>
          </a:p>
        </p:txBody>
      </p:sp>
    </p:spTree>
    <p:extLst>
      <p:ext uri="{BB962C8B-B14F-4D97-AF65-F5344CB8AC3E}">
        <p14:creationId xmlns:p14="http://schemas.microsoft.com/office/powerpoint/2010/main" val="164149762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6058F7-557D-344A-B8DC-F16C7846EA97}" type="datetimeFigureOut">
              <a:rPr lang="en-US" smtClean="0"/>
              <a:t>1/30/2023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98BB96-20E6-A841-92C1-76807C3A61D0}" type="slidenum">
              <a:rPr lang="en-US" smtClean="0"/>
              <a:t>‹#›</a:t>
            </a:fld>
            <a:endParaRPr lang="en-US"/>
          </a:p>
        </p:txBody>
      </p:sp>
    </p:spTree>
    <p:extLst>
      <p:ext uri="{BB962C8B-B14F-4D97-AF65-F5344CB8AC3E}">
        <p14:creationId xmlns:p14="http://schemas.microsoft.com/office/powerpoint/2010/main" val="207560359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36058F7-557D-344A-B8DC-F16C7846EA97}" type="datetimeFigureOut">
              <a:rPr lang="en-US" smtClean="0"/>
              <a:t>1/30/2023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98BB96-20E6-A841-92C1-76807C3A61D0}" type="slidenum">
              <a:rPr lang="en-US" smtClean="0"/>
              <a:t>‹#›</a:t>
            </a:fld>
            <a:endParaRPr lang="en-US"/>
          </a:p>
        </p:txBody>
      </p:sp>
    </p:spTree>
    <p:extLst>
      <p:ext uri="{BB962C8B-B14F-4D97-AF65-F5344CB8AC3E}">
        <p14:creationId xmlns:p14="http://schemas.microsoft.com/office/powerpoint/2010/main" val="94520887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36058F7-557D-344A-B8DC-F16C7846EA97}" type="datetimeFigureOut">
              <a:rPr lang="en-US" smtClean="0"/>
              <a:t>1/30/2023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98BB96-20E6-A841-92C1-76807C3A61D0}" type="slidenum">
              <a:rPr lang="en-US" smtClean="0"/>
              <a:t>‹#›</a:t>
            </a:fld>
            <a:endParaRPr lang="en-US"/>
          </a:p>
        </p:txBody>
      </p:sp>
    </p:spTree>
    <p:extLst>
      <p:ext uri="{BB962C8B-B14F-4D97-AF65-F5344CB8AC3E}">
        <p14:creationId xmlns:p14="http://schemas.microsoft.com/office/powerpoint/2010/main" val="118904207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36058F7-557D-344A-B8DC-F16C7846EA97}" type="datetimeFigureOut">
              <a:rPr lang="en-US" smtClean="0"/>
              <a:t>1/30/2023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98BB96-20E6-A841-92C1-76807C3A61D0}" type="slidenum">
              <a:rPr lang="en-US" smtClean="0"/>
              <a:t>‹#›</a:t>
            </a:fld>
            <a:endParaRPr lang="en-US"/>
          </a:p>
        </p:txBody>
      </p:sp>
    </p:spTree>
    <p:extLst>
      <p:ext uri="{BB962C8B-B14F-4D97-AF65-F5344CB8AC3E}">
        <p14:creationId xmlns:p14="http://schemas.microsoft.com/office/powerpoint/2010/main" val="189478557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36058F7-557D-344A-B8DC-F16C7846EA97}" type="datetimeFigureOut">
              <a:rPr lang="en-US" smtClean="0"/>
              <a:t>1/30/2023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98BB96-20E6-A841-92C1-76807C3A61D0}" type="slidenum">
              <a:rPr lang="en-US" smtClean="0"/>
              <a:t>‹#›</a:t>
            </a:fld>
            <a:endParaRPr lang="en-US"/>
          </a:p>
        </p:txBody>
      </p:sp>
    </p:spTree>
    <p:extLst>
      <p:ext uri="{BB962C8B-B14F-4D97-AF65-F5344CB8AC3E}">
        <p14:creationId xmlns:p14="http://schemas.microsoft.com/office/powerpoint/2010/main" val="6261744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93C5944-B471-1047-8FA2-38B245470305}" type="datetimeFigureOut">
              <a:rPr lang="en-US" smtClean="0"/>
              <a:t>1/30/2023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FFEBB0-0A01-A14F-B458-2F5175ECCDC7}" type="slidenum">
              <a:rPr lang="en-US" smtClean="0"/>
              <a:t>‹#›</a:t>
            </a:fld>
            <a:endParaRPr lang="en-US"/>
          </a:p>
        </p:txBody>
      </p:sp>
    </p:spTree>
    <p:extLst>
      <p:ext uri="{BB962C8B-B14F-4D97-AF65-F5344CB8AC3E}">
        <p14:creationId xmlns:p14="http://schemas.microsoft.com/office/powerpoint/2010/main" val="19108000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6058F7-557D-344A-B8DC-F16C7846EA97}" type="datetimeFigureOut">
              <a:rPr lang="en-US" smtClean="0"/>
              <a:t>1/30/2023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98BB96-20E6-A841-92C1-76807C3A61D0}" type="slidenum">
              <a:rPr lang="en-US" smtClean="0"/>
              <a:t>‹#›</a:t>
            </a:fld>
            <a:endParaRPr lang="en-US"/>
          </a:p>
        </p:txBody>
      </p:sp>
    </p:spTree>
    <p:extLst>
      <p:ext uri="{BB962C8B-B14F-4D97-AF65-F5344CB8AC3E}">
        <p14:creationId xmlns:p14="http://schemas.microsoft.com/office/powerpoint/2010/main" val="144443018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36058F7-557D-344A-B8DC-F16C7846EA97}" type="datetimeFigureOut">
              <a:rPr lang="en-US" smtClean="0"/>
              <a:t>1/30/2023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98BB96-20E6-A841-92C1-76807C3A61D0}" type="slidenum">
              <a:rPr lang="en-US" smtClean="0"/>
              <a:t>‹#›</a:t>
            </a:fld>
            <a:endParaRPr lang="en-US"/>
          </a:p>
        </p:txBody>
      </p:sp>
    </p:spTree>
    <p:extLst>
      <p:ext uri="{BB962C8B-B14F-4D97-AF65-F5344CB8AC3E}">
        <p14:creationId xmlns:p14="http://schemas.microsoft.com/office/powerpoint/2010/main" val="138293999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36058F7-557D-344A-B8DC-F16C7846EA97}" type="datetimeFigureOut">
              <a:rPr lang="en-US" smtClean="0"/>
              <a:t>1/30/2023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98BB96-20E6-A841-92C1-76807C3A61D0}" type="slidenum">
              <a:rPr lang="en-US" smtClean="0"/>
              <a:t>‹#›</a:t>
            </a:fld>
            <a:endParaRPr lang="en-US"/>
          </a:p>
        </p:txBody>
      </p:sp>
    </p:spTree>
    <p:extLst>
      <p:ext uri="{BB962C8B-B14F-4D97-AF65-F5344CB8AC3E}">
        <p14:creationId xmlns:p14="http://schemas.microsoft.com/office/powerpoint/2010/main" val="85695087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6058F7-557D-344A-B8DC-F16C7846EA97}" type="datetimeFigureOut">
              <a:rPr lang="en-US" smtClean="0"/>
              <a:t>1/30/2023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98BB96-20E6-A841-92C1-76807C3A61D0}" type="slidenum">
              <a:rPr lang="en-US" smtClean="0"/>
              <a:t>‹#›</a:t>
            </a:fld>
            <a:endParaRPr lang="en-US"/>
          </a:p>
        </p:txBody>
      </p:sp>
    </p:spTree>
    <p:extLst>
      <p:ext uri="{BB962C8B-B14F-4D97-AF65-F5344CB8AC3E}">
        <p14:creationId xmlns:p14="http://schemas.microsoft.com/office/powerpoint/2010/main" val="174793530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6058F7-557D-344A-B8DC-F16C7846EA97}" type="datetimeFigureOut">
              <a:rPr lang="en-US" smtClean="0"/>
              <a:t>1/30/2023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98BB96-20E6-A841-92C1-76807C3A61D0}" type="slidenum">
              <a:rPr lang="en-US" smtClean="0"/>
              <a:t>‹#›</a:t>
            </a:fld>
            <a:endParaRPr lang="en-US"/>
          </a:p>
        </p:txBody>
      </p:sp>
    </p:spTree>
    <p:extLst>
      <p:ext uri="{BB962C8B-B14F-4D97-AF65-F5344CB8AC3E}">
        <p14:creationId xmlns:p14="http://schemas.microsoft.com/office/powerpoint/2010/main" val="211991424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A3EFD74-B7A1-474A-9BC9-10AA6B2A4EFC}" type="datetimeFigureOut">
              <a:rPr lang="en-US" smtClean="0"/>
              <a:t>1/30/2023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A14CD6-E0BD-3C43-B9E8-8ABB7F86FD53}" type="slidenum">
              <a:rPr lang="en-US" smtClean="0"/>
              <a:t>‹#›</a:t>
            </a:fld>
            <a:endParaRPr lang="en-US"/>
          </a:p>
        </p:txBody>
      </p:sp>
    </p:spTree>
    <p:extLst>
      <p:ext uri="{BB962C8B-B14F-4D97-AF65-F5344CB8AC3E}">
        <p14:creationId xmlns:p14="http://schemas.microsoft.com/office/powerpoint/2010/main" val="123998849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3EFD74-B7A1-474A-9BC9-10AA6B2A4EFC}" type="datetimeFigureOut">
              <a:rPr lang="en-US" smtClean="0"/>
              <a:t>1/30/2023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A14CD6-E0BD-3C43-B9E8-8ABB7F86FD53}" type="slidenum">
              <a:rPr lang="en-US" smtClean="0"/>
              <a:t>‹#›</a:t>
            </a:fld>
            <a:endParaRPr lang="en-US"/>
          </a:p>
        </p:txBody>
      </p:sp>
    </p:spTree>
    <p:extLst>
      <p:ext uri="{BB962C8B-B14F-4D97-AF65-F5344CB8AC3E}">
        <p14:creationId xmlns:p14="http://schemas.microsoft.com/office/powerpoint/2010/main" val="130535859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A3EFD74-B7A1-474A-9BC9-10AA6B2A4EFC}" type="datetimeFigureOut">
              <a:rPr lang="en-US" smtClean="0"/>
              <a:t>1/30/2023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A14CD6-E0BD-3C43-B9E8-8ABB7F86FD53}" type="slidenum">
              <a:rPr lang="en-US" smtClean="0"/>
              <a:t>‹#›</a:t>
            </a:fld>
            <a:endParaRPr lang="en-US"/>
          </a:p>
        </p:txBody>
      </p:sp>
    </p:spTree>
    <p:extLst>
      <p:ext uri="{BB962C8B-B14F-4D97-AF65-F5344CB8AC3E}">
        <p14:creationId xmlns:p14="http://schemas.microsoft.com/office/powerpoint/2010/main" val="46890118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A3EFD74-B7A1-474A-9BC9-10AA6B2A4EFC}" type="datetimeFigureOut">
              <a:rPr lang="en-US" smtClean="0"/>
              <a:t>1/30/2023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A14CD6-E0BD-3C43-B9E8-8ABB7F86FD53}" type="slidenum">
              <a:rPr lang="en-US" smtClean="0"/>
              <a:t>‹#›</a:t>
            </a:fld>
            <a:endParaRPr lang="en-US"/>
          </a:p>
        </p:txBody>
      </p:sp>
    </p:spTree>
    <p:extLst>
      <p:ext uri="{BB962C8B-B14F-4D97-AF65-F5344CB8AC3E}">
        <p14:creationId xmlns:p14="http://schemas.microsoft.com/office/powerpoint/2010/main" val="170471545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A3EFD74-B7A1-474A-9BC9-10AA6B2A4EFC}" type="datetimeFigureOut">
              <a:rPr lang="en-US" smtClean="0"/>
              <a:t>1/30/2023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CA14CD6-E0BD-3C43-B9E8-8ABB7F86FD53}" type="slidenum">
              <a:rPr lang="en-US" smtClean="0"/>
              <a:t>‹#›</a:t>
            </a:fld>
            <a:endParaRPr lang="en-US"/>
          </a:p>
        </p:txBody>
      </p:sp>
    </p:spTree>
    <p:extLst>
      <p:ext uri="{BB962C8B-B14F-4D97-AF65-F5344CB8AC3E}">
        <p14:creationId xmlns:p14="http://schemas.microsoft.com/office/powerpoint/2010/main" val="15732671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93C5944-B471-1047-8FA2-38B245470305}" type="datetimeFigureOut">
              <a:rPr lang="en-US" smtClean="0"/>
              <a:t>1/30/2023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2FFEBB0-0A01-A14F-B458-2F5175ECCDC7}" type="slidenum">
              <a:rPr lang="en-US" smtClean="0"/>
              <a:t>‹#›</a:t>
            </a:fld>
            <a:endParaRPr lang="en-US"/>
          </a:p>
        </p:txBody>
      </p:sp>
    </p:spTree>
    <p:extLst>
      <p:ext uri="{BB962C8B-B14F-4D97-AF65-F5344CB8AC3E}">
        <p14:creationId xmlns:p14="http://schemas.microsoft.com/office/powerpoint/2010/main" val="99350773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A3EFD74-B7A1-474A-9BC9-10AA6B2A4EFC}" type="datetimeFigureOut">
              <a:rPr lang="en-US" smtClean="0"/>
              <a:t>1/30/2023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CA14CD6-E0BD-3C43-B9E8-8ABB7F86FD53}" type="slidenum">
              <a:rPr lang="en-US" smtClean="0"/>
              <a:t>‹#›</a:t>
            </a:fld>
            <a:endParaRPr lang="en-US"/>
          </a:p>
        </p:txBody>
      </p:sp>
    </p:spTree>
    <p:extLst>
      <p:ext uri="{BB962C8B-B14F-4D97-AF65-F5344CB8AC3E}">
        <p14:creationId xmlns:p14="http://schemas.microsoft.com/office/powerpoint/2010/main" val="208210969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3EFD74-B7A1-474A-9BC9-10AA6B2A4EFC}" type="datetimeFigureOut">
              <a:rPr lang="en-US" smtClean="0"/>
              <a:t>1/30/2023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CA14CD6-E0BD-3C43-B9E8-8ABB7F86FD53}" type="slidenum">
              <a:rPr lang="en-US" smtClean="0"/>
              <a:t>‹#›</a:t>
            </a:fld>
            <a:endParaRPr lang="en-US"/>
          </a:p>
        </p:txBody>
      </p:sp>
    </p:spTree>
    <p:extLst>
      <p:ext uri="{BB962C8B-B14F-4D97-AF65-F5344CB8AC3E}">
        <p14:creationId xmlns:p14="http://schemas.microsoft.com/office/powerpoint/2010/main" val="77161600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3EFD74-B7A1-474A-9BC9-10AA6B2A4EFC}" type="datetimeFigureOut">
              <a:rPr lang="en-US" smtClean="0"/>
              <a:t>1/30/2023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A14CD6-E0BD-3C43-B9E8-8ABB7F86FD53}" type="slidenum">
              <a:rPr lang="en-US" smtClean="0"/>
              <a:t>‹#›</a:t>
            </a:fld>
            <a:endParaRPr lang="en-US"/>
          </a:p>
        </p:txBody>
      </p:sp>
    </p:spTree>
    <p:extLst>
      <p:ext uri="{BB962C8B-B14F-4D97-AF65-F5344CB8AC3E}">
        <p14:creationId xmlns:p14="http://schemas.microsoft.com/office/powerpoint/2010/main" val="204385141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3EFD74-B7A1-474A-9BC9-10AA6B2A4EFC}" type="datetimeFigureOut">
              <a:rPr lang="en-US" smtClean="0"/>
              <a:t>1/30/2023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A14CD6-E0BD-3C43-B9E8-8ABB7F86FD53}" type="slidenum">
              <a:rPr lang="en-US" smtClean="0"/>
              <a:t>‹#›</a:t>
            </a:fld>
            <a:endParaRPr lang="en-US"/>
          </a:p>
        </p:txBody>
      </p:sp>
    </p:spTree>
    <p:extLst>
      <p:ext uri="{BB962C8B-B14F-4D97-AF65-F5344CB8AC3E}">
        <p14:creationId xmlns:p14="http://schemas.microsoft.com/office/powerpoint/2010/main" val="200978133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3EFD74-B7A1-474A-9BC9-10AA6B2A4EFC}" type="datetimeFigureOut">
              <a:rPr lang="en-US" smtClean="0"/>
              <a:t>1/30/2023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A14CD6-E0BD-3C43-B9E8-8ABB7F86FD53}" type="slidenum">
              <a:rPr lang="en-US" smtClean="0"/>
              <a:t>‹#›</a:t>
            </a:fld>
            <a:endParaRPr lang="en-US"/>
          </a:p>
        </p:txBody>
      </p:sp>
    </p:spTree>
    <p:extLst>
      <p:ext uri="{BB962C8B-B14F-4D97-AF65-F5344CB8AC3E}">
        <p14:creationId xmlns:p14="http://schemas.microsoft.com/office/powerpoint/2010/main" val="62458006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3EFD74-B7A1-474A-9BC9-10AA6B2A4EFC}" type="datetimeFigureOut">
              <a:rPr lang="en-US" smtClean="0"/>
              <a:t>1/30/2023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A14CD6-E0BD-3C43-B9E8-8ABB7F86FD53}" type="slidenum">
              <a:rPr lang="en-US" smtClean="0"/>
              <a:t>‹#›</a:t>
            </a:fld>
            <a:endParaRPr lang="en-US"/>
          </a:p>
        </p:txBody>
      </p:sp>
    </p:spTree>
    <p:extLst>
      <p:ext uri="{BB962C8B-B14F-4D97-AF65-F5344CB8AC3E}">
        <p14:creationId xmlns:p14="http://schemas.microsoft.com/office/powerpoint/2010/main" val="41713634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AF7310E-9C8E-684C-97A4-7896F48C610F}" type="datetimeFigureOut">
              <a:rPr lang="en-US" smtClean="0"/>
              <a:t>1/30/2023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F57B29-5FA3-4D40-AF16-3968F9A034DF}" type="slidenum">
              <a:rPr lang="en-US" smtClean="0"/>
              <a:t>‹#›</a:t>
            </a:fld>
            <a:endParaRPr lang="en-US"/>
          </a:p>
        </p:txBody>
      </p:sp>
    </p:spTree>
    <p:extLst>
      <p:ext uri="{BB962C8B-B14F-4D97-AF65-F5344CB8AC3E}">
        <p14:creationId xmlns:p14="http://schemas.microsoft.com/office/powerpoint/2010/main" val="111182908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F7310E-9C8E-684C-97A4-7896F48C610F}" type="datetimeFigureOut">
              <a:rPr lang="en-US" smtClean="0"/>
              <a:t>1/30/2023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F57B29-5FA3-4D40-AF16-3968F9A034DF}" type="slidenum">
              <a:rPr lang="en-US" smtClean="0"/>
              <a:t>‹#›</a:t>
            </a:fld>
            <a:endParaRPr lang="en-US"/>
          </a:p>
        </p:txBody>
      </p:sp>
    </p:spTree>
    <p:extLst>
      <p:ext uri="{BB962C8B-B14F-4D97-AF65-F5344CB8AC3E}">
        <p14:creationId xmlns:p14="http://schemas.microsoft.com/office/powerpoint/2010/main" val="125618543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AF7310E-9C8E-684C-97A4-7896F48C610F}" type="datetimeFigureOut">
              <a:rPr lang="en-US" smtClean="0"/>
              <a:t>1/30/2023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F57B29-5FA3-4D40-AF16-3968F9A034DF}" type="slidenum">
              <a:rPr lang="en-US" smtClean="0"/>
              <a:t>‹#›</a:t>
            </a:fld>
            <a:endParaRPr lang="en-US"/>
          </a:p>
        </p:txBody>
      </p:sp>
    </p:spTree>
    <p:extLst>
      <p:ext uri="{BB962C8B-B14F-4D97-AF65-F5344CB8AC3E}">
        <p14:creationId xmlns:p14="http://schemas.microsoft.com/office/powerpoint/2010/main" val="79685558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AF7310E-9C8E-684C-97A4-7896F48C610F}" type="datetimeFigureOut">
              <a:rPr lang="en-US" smtClean="0"/>
              <a:t>1/30/2023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F57B29-5FA3-4D40-AF16-3968F9A034DF}" type="slidenum">
              <a:rPr lang="en-US" smtClean="0"/>
              <a:t>‹#›</a:t>
            </a:fld>
            <a:endParaRPr lang="en-US"/>
          </a:p>
        </p:txBody>
      </p:sp>
    </p:spTree>
    <p:extLst>
      <p:ext uri="{BB962C8B-B14F-4D97-AF65-F5344CB8AC3E}">
        <p14:creationId xmlns:p14="http://schemas.microsoft.com/office/powerpoint/2010/main" val="10437271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93C5944-B471-1047-8FA2-38B245470305}" type="datetimeFigureOut">
              <a:rPr lang="en-US" smtClean="0"/>
              <a:t>1/30/2023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2FFEBB0-0A01-A14F-B458-2F5175ECCDC7}" type="slidenum">
              <a:rPr lang="en-US" smtClean="0"/>
              <a:t>‹#›</a:t>
            </a:fld>
            <a:endParaRPr lang="en-US"/>
          </a:p>
        </p:txBody>
      </p:sp>
    </p:spTree>
    <p:extLst>
      <p:ext uri="{BB962C8B-B14F-4D97-AF65-F5344CB8AC3E}">
        <p14:creationId xmlns:p14="http://schemas.microsoft.com/office/powerpoint/2010/main" val="119914672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AF7310E-9C8E-684C-97A4-7896F48C610F}" type="datetimeFigureOut">
              <a:rPr lang="en-US" smtClean="0"/>
              <a:t>1/30/2023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2F57B29-5FA3-4D40-AF16-3968F9A034DF}" type="slidenum">
              <a:rPr lang="en-US" smtClean="0"/>
              <a:t>‹#›</a:t>
            </a:fld>
            <a:endParaRPr lang="en-US"/>
          </a:p>
        </p:txBody>
      </p:sp>
    </p:spTree>
    <p:extLst>
      <p:ext uri="{BB962C8B-B14F-4D97-AF65-F5344CB8AC3E}">
        <p14:creationId xmlns:p14="http://schemas.microsoft.com/office/powerpoint/2010/main" val="127620152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AF7310E-9C8E-684C-97A4-7896F48C610F}" type="datetimeFigureOut">
              <a:rPr lang="en-US" smtClean="0"/>
              <a:t>1/30/2023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2F57B29-5FA3-4D40-AF16-3968F9A034DF}" type="slidenum">
              <a:rPr lang="en-US" smtClean="0"/>
              <a:t>‹#›</a:t>
            </a:fld>
            <a:endParaRPr lang="en-US"/>
          </a:p>
        </p:txBody>
      </p:sp>
    </p:spTree>
    <p:extLst>
      <p:ext uri="{BB962C8B-B14F-4D97-AF65-F5344CB8AC3E}">
        <p14:creationId xmlns:p14="http://schemas.microsoft.com/office/powerpoint/2010/main" val="5243166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F7310E-9C8E-684C-97A4-7896F48C610F}" type="datetimeFigureOut">
              <a:rPr lang="en-US" smtClean="0"/>
              <a:t>1/30/2023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2F57B29-5FA3-4D40-AF16-3968F9A034DF}" type="slidenum">
              <a:rPr lang="en-US" smtClean="0"/>
              <a:t>‹#›</a:t>
            </a:fld>
            <a:endParaRPr lang="en-US"/>
          </a:p>
        </p:txBody>
      </p:sp>
    </p:spTree>
    <p:extLst>
      <p:ext uri="{BB962C8B-B14F-4D97-AF65-F5344CB8AC3E}">
        <p14:creationId xmlns:p14="http://schemas.microsoft.com/office/powerpoint/2010/main" val="75073199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AF7310E-9C8E-684C-97A4-7896F48C610F}" type="datetimeFigureOut">
              <a:rPr lang="en-US" smtClean="0"/>
              <a:t>1/30/2023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F57B29-5FA3-4D40-AF16-3968F9A034DF}" type="slidenum">
              <a:rPr lang="en-US" smtClean="0"/>
              <a:t>‹#›</a:t>
            </a:fld>
            <a:endParaRPr lang="en-US"/>
          </a:p>
        </p:txBody>
      </p:sp>
    </p:spTree>
    <p:extLst>
      <p:ext uri="{BB962C8B-B14F-4D97-AF65-F5344CB8AC3E}">
        <p14:creationId xmlns:p14="http://schemas.microsoft.com/office/powerpoint/2010/main" val="108628106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AF7310E-9C8E-684C-97A4-7896F48C610F}" type="datetimeFigureOut">
              <a:rPr lang="en-US" smtClean="0"/>
              <a:t>1/30/2023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F57B29-5FA3-4D40-AF16-3968F9A034DF}" type="slidenum">
              <a:rPr lang="en-US" smtClean="0"/>
              <a:t>‹#›</a:t>
            </a:fld>
            <a:endParaRPr lang="en-US"/>
          </a:p>
        </p:txBody>
      </p:sp>
    </p:spTree>
    <p:extLst>
      <p:ext uri="{BB962C8B-B14F-4D97-AF65-F5344CB8AC3E}">
        <p14:creationId xmlns:p14="http://schemas.microsoft.com/office/powerpoint/2010/main" val="136742672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F7310E-9C8E-684C-97A4-7896F48C610F}" type="datetimeFigureOut">
              <a:rPr lang="en-US" smtClean="0"/>
              <a:t>1/30/2023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F57B29-5FA3-4D40-AF16-3968F9A034DF}" type="slidenum">
              <a:rPr lang="en-US" smtClean="0"/>
              <a:t>‹#›</a:t>
            </a:fld>
            <a:endParaRPr lang="en-US"/>
          </a:p>
        </p:txBody>
      </p:sp>
    </p:spTree>
    <p:extLst>
      <p:ext uri="{BB962C8B-B14F-4D97-AF65-F5344CB8AC3E}">
        <p14:creationId xmlns:p14="http://schemas.microsoft.com/office/powerpoint/2010/main" val="211852775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F7310E-9C8E-684C-97A4-7896F48C610F}" type="datetimeFigureOut">
              <a:rPr lang="en-US" smtClean="0"/>
              <a:t>1/30/2023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F57B29-5FA3-4D40-AF16-3968F9A034DF}" type="slidenum">
              <a:rPr lang="en-US" smtClean="0"/>
              <a:t>‹#›</a:t>
            </a:fld>
            <a:endParaRPr lang="en-US"/>
          </a:p>
        </p:txBody>
      </p:sp>
    </p:spTree>
    <p:extLst>
      <p:ext uri="{BB962C8B-B14F-4D97-AF65-F5344CB8AC3E}">
        <p14:creationId xmlns:p14="http://schemas.microsoft.com/office/powerpoint/2010/main" val="81712783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A6DA17F-4F1C-0149-9250-872D4DB528A3}" type="datetimeFigureOut">
              <a:rPr lang="en-US" smtClean="0"/>
              <a:t>1/30/2023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D39B83-A41C-F44C-841C-B52DA6AD20B9}" type="slidenum">
              <a:rPr lang="en-US" smtClean="0"/>
              <a:t>‹#›</a:t>
            </a:fld>
            <a:endParaRPr lang="en-US"/>
          </a:p>
        </p:txBody>
      </p:sp>
    </p:spTree>
    <p:extLst>
      <p:ext uri="{BB962C8B-B14F-4D97-AF65-F5344CB8AC3E}">
        <p14:creationId xmlns:p14="http://schemas.microsoft.com/office/powerpoint/2010/main" val="139908717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6DA17F-4F1C-0149-9250-872D4DB528A3}" type="datetimeFigureOut">
              <a:rPr lang="en-US" smtClean="0"/>
              <a:t>1/30/2023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D39B83-A41C-F44C-841C-B52DA6AD20B9}" type="slidenum">
              <a:rPr lang="en-US" smtClean="0"/>
              <a:t>‹#›</a:t>
            </a:fld>
            <a:endParaRPr lang="en-US"/>
          </a:p>
        </p:txBody>
      </p:sp>
    </p:spTree>
    <p:extLst>
      <p:ext uri="{BB962C8B-B14F-4D97-AF65-F5344CB8AC3E}">
        <p14:creationId xmlns:p14="http://schemas.microsoft.com/office/powerpoint/2010/main" val="165976645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A6DA17F-4F1C-0149-9250-872D4DB528A3}" type="datetimeFigureOut">
              <a:rPr lang="en-US" smtClean="0"/>
              <a:t>1/30/2023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D39B83-A41C-F44C-841C-B52DA6AD20B9}" type="slidenum">
              <a:rPr lang="en-US" smtClean="0"/>
              <a:t>‹#›</a:t>
            </a:fld>
            <a:endParaRPr lang="en-US"/>
          </a:p>
        </p:txBody>
      </p:sp>
    </p:spTree>
    <p:extLst>
      <p:ext uri="{BB962C8B-B14F-4D97-AF65-F5344CB8AC3E}">
        <p14:creationId xmlns:p14="http://schemas.microsoft.com/office/powerpoint/2010/main" val="20296342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3C5944-B471-1047-8FA2-38B245470305}" type="datetimeFigureOut">
              <a:rPr lang="en-US" smtClean="0"/>
              <a:t>1/30/2023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2FFEBB0-0A01-A14F-B458-2F5175ECCDC7}" type="slidenum">
              <a:rPr lang="en-US" smtClean="0"/>
              <a:t>‹#›</a:t>
            </a:fld>
            <a:endParaRPr lang="en-US"/>
          </a:p>
        </p:txBody>
      </p:sp>
    </p:spTree>
    <p:extLst>
      <p:ext uri="{BB962C8B-B14F-4D97-AF65-F5344CB8AC3E}">
        <p14:creationId xmlns:p14="http://schemas.microsoft.com/office/powerpoint/2010/main" val="207237959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A6DA17F-4F1C-0149-9250-872D4DB528A3}" type="datetimeFigureOut">
              <a:rPr lang="en-US" smtClean="0"/>
              <a:t>1/30/2023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D39B83-A41C-F44C-841C-B52DA6AD20B9}" type="slidenum">
              <a:rPr lang="en-US" smtClean="0"/>
              <a:t>‹#›</a:t>
            </a:fld>
            <a:endParaRPr lang="en-US"/>
          </a:p>
        </p:txBody>
      </p:sp>
    </p:spTree>
    <p:extLst>
      <p:ext uri="{BB962C8B-B14F-4D97-AF65-F5344CB8AC3E}">
        <p14:creationId xmlns:p14="http://schemas.microsoft.com/office/powerpoint/2010/main" val="143287652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A6DA17F-4F1C-0149-9250-872D4DB528A3}" type="datetimeFigureOut">
              <a:rPr lang="en-US" smtClean="0"/>
              <a:t>1/30/2023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FD39B83-A41C-F44C-841C-B52DA6AD20B9}" type="slidenum">
              <a:rPr lang="en-US" smtClean="0"/>
              <a:t>‹#›</a:t>
            </a:fld>
            <a:endParaRPr lang="en-US"/>
          </a:p>
        </p:txBody>
      </p:sp>
    </p:spTree>
    <p:extLst>
      <p:ext uri="{BB962C8B-B14F-4D97-AF65-F5344CB8AC3E}">
        <p14:creationId xmlns:p14="http://schemas.microsoft.com/office/powerpoint/2010/main" val="47407098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A6DA17F-4F1C-0149-9250-872D4DB528A3}" type="datetimeFigureOut">
              <a:rPr lang="en-US" smtClean="0"/>
              <a:t>1/30/2023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FD39B83-A41C-F44C-841C-B52DA6AD20B9}" type="slidenum">
              <a:rPr lang="en-US" smtClean="0"/>
              <a:t>‹#›</a:t>
            </a:fld>
            <a:endParaRPr lang="en-US"/>
          </a:p>
        </p:txBody>
      </p:sp>
    </p:spTree>
    <p:extLst>
      <p:ext uri="{BB962C8B-B14F-4D97-AF65-F5344CB8AC3E}">
        <p14:creationId xmlns:p14="http://schemas.microsoft.com/office/powerpoint/2010/main" val="54678175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6DA17F-4F1C-0149-9250-872D4DB528A3}" type="datetimeFigureOut">
              <a:rPr lang="en-US" smtClean="0"/>
              <a:t>1/30/2023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FD39B83-A41C-F44C-841C-B52DA6AD20B9}" type="slidenum">
              <a:rPr lang="en-US" smtClean="0"/>
              <a:t>‹#›</a:t>
            </a:fld>
            <a:endParaRPr lang="en-US"/>
          </a:p>
        </p:txBody>
      </p:sp>
    </p:spTree>
    <p:extLst>
      <p:ext uri="{BB962C8B-B14F-4D97-AF65-F5344CB8AC3E}">
        <p14:creationId xmlns:p14="http://schemas.microsoft.com/office/powerpoint/2010/main" val="67839715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6DA17F-4F1C-0149-9250-872D4DB528A3}" type="datetimeFigureOut">
              <a:rPr lang="en-US" smtClean="0"/>
              <a:t>1/30/2023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D39B83-A41C-F44C-841C-B52DA6AD20B9}" type="slidenum">
              <a:rPr lang="en-US" smtClean="0"/>
              <a:t>‹#›</a:t>
            </a:fld>
            <a:endParaRPr lang="en-US"/>
          </a:p>
        </p:txBody>
      </p:sp>
    </p:spTree>
    <p:extLst>
      <p:ext uri="{BB962C8B-B14F-4D97-AF65-F5344CB8AC3E}">
        <p14:creationId xmlns:p14="http://schemas.microsoft.com/office/powerpoint/2010/main" val="83035258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6DA17F-4F1C-0149-9250-872D4DB528A3}" type="datetimeFigureOut">
              <a:rPr lang="en-US" smtClean="0"/>
              <a:t>1/30/2023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D39B83-A41C-F44C-841C-B52DA6AD20B9}" type="slidenum">
              <a:rPr lang="en-US" smtClean="0"/>
              <a:t>‹#›</a:t>
            </a:fld>
            <a:endParaRPr lang="en-US"/>
          </a:p>
        </p:txBody>
      </p:sp>
    </p:spTree>
    <p:extLst>
      <p:ext uri="{BB962C8B-B14F-4D97-AF65-F5344CB8AC3E}">
        <p14:creationId xmlns:p14="http://schemas.microsoft.com/office/powerpoint/2010/main" val="138712427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6DA17F-4F1C-0149-9250-872D4DB528A3}" type="datetimeFigureOut">
              <a:rPr lang="en-US" smtClean="0"/>
              <a:t>1/30/2023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D39B83-A41C-F44C-841C-B52DA6AD20B9}" type="slidenum">
              <a:rPr lang="en-US" smtClean="0"/>
              <a:t>‹#›</a:t>
            </a:fld>
            <a:endParaRPr lang="en-US"/>
          </a:p>
        </p:txBody>
      </p:sp>
    </p:spTree>
    <p:extLst>
      <p:ext uri="{BB962C8B-B14F-4D97-AF65-F5344CB8AC3E}">
        <p14:creationId xmlns:p14="http://schemas.microsoft.com/office/powerpoint/2010/main" val="31521809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6DA17F-4F1C-0149-9250-872D4DB528A3}" type="datetimeFigureOut">
              <a:rPr lang="en-US" smtClean="0"/>
              <a:t>1/30/2023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D39B83-A41C-F44C-841C-B52DA6AD20B9}" type="slidenum">
              <a:rPr lang="en-US" smtClean="0"/>
              <a:t>‹#›</a:t>
            </a:fld>
            <a:endParaRPr lang="en-US"/>
          </a:p>
        </p:txBody>
      </p:sp>
    </p:spTree>
    <p:extLst>
      <p:ext uri="{BB962C8B-B14F-4D97-AF65-F5344CB8AC3E}">
        <p14:creationId xmlns:p14="http://schemas.microsoft.com/office/powerpoint/2010/main" val="283319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93C5944-B471-1047-8FA2-38B245470305}" type="datetimeFigureOut">
              <a:rPr lang="en-US" smtClean="0"/>
              <a:t>1/30/2023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FFEBB0-0A01-A14F-B458-2F5175ECCDC7}" type="slidenum">
              <a:rPr lang="en-US" smtClean="0"/>
              <a:t>‹#›</a:t>
            </a:fld>
            <a:endParaRPr lang="en-US"/>
          </a:p>
        </p:txBody>
      </p:sp>
    </p:spTree>
    <p:extLst>
      <p:ext uri="{BB962C8B-B14F-4D97-AF65-F5344CB8AC3E}">
        <p14:creationId xmlns:p14="http://schemas.microsoft.com/office/powerpoint/2010/main" val="4465320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93C5944-B471-1047-8FA2-38B245470305}" type="datetimeFigureOut">
              <a:rPr lang="en-US" smtClean="0"/>
              <a:t>1/30/2023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FFEBB0-0A01-A14F-B458-2F5175ECCDC7}" type="slidenum">
              <a:rPr lang="en-US" smtClean="0"/>
              <a:t>‹#›</a:t>
            </a:fld>
            <a:endParaRPr lang="en-US"/>
          </a:p>
        </p:txBody>
      </p:sp>
    </p:spTree>
    <p:extLst>
      <p:ext uri="{BB962C8B-B14F-4D97-AF65-F5344CB8AC3E}">
        <p14:creationId xmlns:p14="http://schemas.microsoft.com/office/powerpoint/2010/main" val="15563185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4.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5.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6.jp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7.jp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 y="0"/>
            <a:ext cx="12184897" cy="6858000"/>
          </a:xfrm>
          <a:prstGeom prst="rect">
            <a:avLst/>
          </a:prstGeom>
        </p:spPr>
      </p:pic>
      <p:pic>
        <p:nvPicPr>
          <p:cNvPr id="9" name="Picture 8"/>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84897" cy="6858000"/>
          </a:xfrm>
          <a:prstGeom prst="rect">
            <a:avLst/>
          </a:prstGeom>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3C5944-B471-1047-8FA2-38B245470305}" type="datetimeFigureOut">
              <a:rPr lang="en-US" smtClean="0"/>
              <a:t>1/30/2023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FFEBB0-0A01-A14F-B458-2F5175ECCDC7}" type="slidenum">
              <a:rPr lang="en-US" smtClean="0"/>
              <a:t>‹#›</a:t>
            </a:fld>
            <a:endParaRPr lang="en-US"/>
          </a:p>
        </p:txBody>
      </p:sp>
    </p:spTree>
    <p:extLst>
      <p:ext uri="{BB962C8B-B14F-4D97-AF65-F5344CB8AC3E}">
        <p14:creationId xmlns:p14="http://schemas.microsoft.com/office/powerpoint/2010/main" val="12338316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6474" y="0"/>
            <a:ext cx="12159051" cy="6858000"/>
          </a:xfrm>
          <a:prstGeom prst="rect">
            <a:avLst/>
          </a:prstGeom>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C11BA8-9689-2C4F-A9FD-8A27C3E61110}" type="datetimeFigureOut">
              <a:rPr lang="en-US" smtClean="0"/>
              <a:t>1/30/2023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BF25BA-74E2-EC4E-B22E-041B4ED78ED0}" type="slidenum">
              <a:rPr lang="en-US" smtClean="0"/>
              <a:t>‹#›</a:t>
            </a:fld>
            <a:endParaRPr lang="en-US"/>
          </a:p>
        </p:txBody>
      </p:sp>
    </p:spTree>
    <p:extLst>
      <p:ext uri="{BB962C8B-B14F-4D97-AF65-F5344CB8AC3E}">
        <p14:creationId xmlns:p14="http://schemas.microsoft.com/office/powerpoint/2010/main" val="4343342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5399" y="0"/>
            <a:ext cx="12265561" cy="6934854"/>
          </a:xfrm>
          <a:prstGeom prst="rect">
            <a:avLst/>
          </a:prstGeom>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1C0ACE-A653-984D-A8A0-0533C75849C0}" type="datetimeFigureOut">
              <a:rPr lang="en-US" smtClean="0"/>
              <a:t>1/30/2023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25850D-AFFD-B94C-ADCD-784EF2449213}" type="slidenum">
              <a:rPr lang="en-US" smtClean="0"/>
              <a:t>‹#›</a:t>
            </a:fld>
            <a:endParaRPr lang="en-US"/>
          </a:p>
        </p:txBody>
      </p:sp>
    </p:spTree>
    <p:extLst>
      <p:ext uri="{BB962C8B-B14F-4D97-AF65-F5344CB8AC3E}">
        <p14:creationId xmlns:p14="http://schemas.microsoft.com/office/powerpoint/2010/main" val="141109970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2699" y="-8293"/>
            <a:ext cx="12361389" cy="6898803"/>
          </a:xfrm>
          <a:prstGeom prst="rect">
            <a:avLst/>
          </a:prstGeom>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6058F7-557D-344A-B8DC-F16C7846EA97}" type="datetimeFigureOut">
              <a:rPr lang="en-US" smtClean="0"/>
              <a:t>1/30/2023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98BB96-20E6-A841-92C1-76807C3A61D0}" type="slidenum">
              <a:rPr lang="en-US" smtClean="0"/>
              <a:t>‹#›</a:t>
            </a:fld>
            <a:endParaRPr lang="en-US"/>
          </a:p>
        </p:txBody>
      </p:sp>
    </p:spTree>
    <p:extLst>
      <p:ext uri="{BB962C8B-B14F-4D97-AF65-F5344CB8AC3E}">
        <p14:creationId xmlns:p14="http://schemas.microsoft.com/office/powerpoint/2010/main" val="85311134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7234" y="0"/>
            <a:ext cx="12240268" cy="6858000"/>
          </a:xfrm>
          <a:prstGeom prst="rect">
            <a:avLst/>
          </a:prstGeom>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3EFD74-B7A1-474A-9BC9-10AA6B2A4EFC}" type="datetimeFigureOut">
              <a:rPr lang="en-US" smtClean="0"/>
              <a:t>1/30/2023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A14CD6-E0BD-3C43-B9E8-8ABB7F86FD53}" type="slidenum">
              <a:rPr lang="en-US" smtClean="0"/>
              <a:t>‹#›</a:t>
            </a:fld>
            <a:endParaRPr lang="en-US"/>
          </a:p>
        </p:txBody>
      </p:sp>
    </p:spTree>
    <p:extLst>
      <p:ext uri="{BB962C8B-B14F-4D97-AF65-F5344CB8AC3E}">
        <p14:creationId xmlns:p14="http://schemas.microsoft.com/office/powerpoint/2010/main" val="49749472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42871" y="0"/>
            <a:ext cx="12288795" cy="6858000"/>
          </a:xfrm>
          <a:prstGeom prst="rect">
            <a:avLst/>
          </a:prstGeom>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F7310E-9C8E-684C-97A4-7896F48C610F}" type="datetimeFigureOut">
              <a:rPr lang="en-US" smtClean="0"/>
              <a:t>1/30/2023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F57B29-5FA3-4D40-AF16-3968F9A034DF}" type="slidenum">
              <a:rPr lang="en-US" smtClean="0"/>
              <a:t>‹#›</a:t>
            </a:fld>
            <a:endParaRPr lang="en-US"/>
          </a:p>
        </p:txBody>
      </p:sp>
    </p:spTree>
    <p:extLst>
      <p:ext uri="{BB962C8B-B14F-4D97-AF65-F5344CB8AC3E}">
        <p14:creationId xmlns:p14="http://schemas.microsoft.com/office/powerpoint/2010/main" val="1423842572"/>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25000"/>
            <a:ext cx="12192000" cy="6912000"/>
          </a:xfrm>
          <a:prstGeom prst="rect">
            <a:avLst/>
          </a:prstGeom>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6DA17F-4F1C-0149-9250-872D4DB528A3}" type="datetimeFigureOut">
              <a:rPr lang="en-US" smtClean="0"/>
              <a:t>1/30/2023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D39B83-A41C-F44C-841C-B52DA6AD20B9}" type="slidenum">
              <a:rPr lang="en-US" smtClean="0"/>
              <a:t>‹#›</a:t>
            </a:fld>
            <a:endParaRPr lang="en-US"/>
          </a:p>
        </p:txBody>
      </p:sp>
    </p:spTree>
    <p:extLst>
      <p:ext uri="{BB962C8B-B14F-4D97-AF65-F5344CB8AC3E}">
        <p14:creationId xmlns:p14="http://schemas.microsoft.com/office/powerpoint/2010/main" val="309549859"/>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ctrTitle"/>
          </p:nvPr>
        </p:nvSpPr>
        <p:spPr>
          <a:xfrm>
            <a:off x="3482109" y="3133435"/>
            <a:ext cx="7008090" cy="838201"/>
          </a:xfrm>
          <a:solidFill>
            <a:srgbClr val="002060"/>
          </a:solidFill>
        </p:spPr>
        <p:txBody>
          <a:bodyPr vert="horz" lIns="91440" tIns="45720" rIns="91440" bIns="45720" rtlCol="0" anchor="ctr">
            <a:normAutofit/>
          </a:bodyPr>
          <a:lstStyle/>
          <a:p>
            <a:r>
              <a:rPr lang="en-US" sz="3200" b="1" dirty="0">
                <a:solidFill>
                  <a:schemeClr val="bg1"/>
                </a:solidFill>
              </a:rPr>
              <a:t>Rasheed Strategic Plan </a:t>
            </a:r>
            <a:r>
              <a:rPr lang="en-US" sz="3200" b="1" dirty="0" smtClean="0">
                <a:solidFill>
                  <a:schemeClr val="bg1"/>
                </a:solidFill>
              </a:rPr>
              <a:t>2023-2026</a:t>
            </a:r>
            <a:endParaRPr lang="en-US" sz="3200" b="1" dirty="0">
              <a:solidFill>
                <a:schemeClr val="bg1"/>
              </a:solidFill>
            </a:endParaRPr>
          </a:p>
        </p:txBody>
      </p:sp>
    </p:spTree>
    <p:extLst>
      <p:ext uri="{BB962C8B-B14F-4D97-AF65-F5344CB8AC3E}">
        <p14:creationId xmlns:p14="http://schemas.microsoft.com/office/powerpoint/2010/main" val="8009859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 name="Picture 124"/>
          <p:cNvPicPr>
            <a:picLocks noChangeAspect="1"/>
          </p:cNvPicPr>
          <p:nvPr/>
        </p:nvPicPr>
        <p:blipFill>
          <a:blip r:embed="rId2"/>
          <a:stretch>
            <a:fillRect/>
          </a:stretch>
        </p:blipFill>
        <p:spPr>
          <a:xfrm>
            <a:off x="1477267" y="319379"/>
            <a:ext cx="7151228" cy="762066"/>
          </a:xfrm>
          <a:prstGeom prst="rect">
            <a:avLst/>
          </a:prstGeom>
        </p:spPr>
      </p:pic>
      <p:sp>
        <p:nvSpPr>
          <p:cNvPr id="126" name="Down Arrow Callout 125"/>
          <p:cNvSpPr/>
          <p:nvPr/>
        </p:nvSpPr>
        <p:spPr>
          <a:xfrm>
            <a:off x="2209800" y="1219200"/>
            <a:ext cx="6019800" cy="914400"/>
          </a:xfrm>
          <a:prstGeom prst="downArrowCallout">
            <a:avLst>
              <a:gd name="adj1" fmla="val 28278"/>
              <a:gd name="adj2" fmla="val 25000"/>
              <a:gd name="adj3" fmla="val 26639"/>
              <a:gd name="adj4" fmla="val 64977"/>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Rasheed Vision and Mission</a:t>
            </a:r>
          </a:p>
        </p:txBody>
      </p:sp>
      <p:sp>
        <p:nvSpPr>
          <p:cNvPr id="127" name="Rounded Rectangle 126"/>
          <p:cNvSpPr/>
          <p:nvPr/>
        </p:nvSpPr>
        <p:spPr>
          <a:xfrm>
            <a:off x="2584450" y="2159582"/>
            <a:ext cx="5613400" cy="102108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smtClean="0">
              <a:solidFill>
                <a:schemeClr val="tx1"/>
              </a:solidFill>
            </a:endParaRPr>
          </a:p>
          <a:p>
            <a:pPr algn="ctr"/>
            <a:endParaRPr lang="en-US" sz="2400" b="1" dirty="0" smtClean="0">
              <a:solidFill>
                <a:schemeClr val="tx1"/>
              </a:solidFill>
            </a:endParaRPr>
          </a:p>
          <a:p>
            <a:pPr algn="ctr"/>
            <a:endParaRPr lang="en-US" sz="2400" b="1" dirty="0" smtClean="0">
              <a:solidFill>
                <a:schemeClr val="tx1"/>
              </a:solidFill>
            </a:endParaRPr>
          </a:p>
          <a:p>
            <a:pPr algn="ctr"/>
            <a:endParaRPr lang="en-US" sz="2400" b="1" dirty="0" smtClean="0">
              <a:solidFill>
                <a:schemeClr val="tx1"/>
              </a:solidFill>
            </a:endParaRPr>
          </a:p>
          <a:p>
            <a:pPr algn="ctr"/>
            <a:endParaRPr lang="en-US" sz="2400" b="1" dirty="0" smtClean="0">
              <a:solidFill>
                <a:schemeClr val="tx1"/>
              </a:solidFill>
            </a:endParaRPr>
          </a:p>
          <a:p>
            <a:pPr algn="ctr"/>
            <a:endParaRPr lang="en-US" sz="2400" b="1" dirty="0">
              <a:solidFill>
                <a:schemeClr val="tx1"/>
              </a:solidFill>
            </a:endParaRPr>
          </a:p>
        </p:txBody>
      </p:sp>
      <p:sp>
        <p:nvSpPr>
          <p:cNvPr id="128" name="Rectangle 127"/>
          <p:cNvSpPr/>
          <p:nvPr/>
        </p:nvSpPr>
        <p:spPr>
          <a:xfrm>
            <a:off x="3639127" y="2494141"/>
            <a:ext cx="990600" cy="685800"/>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SP (1)</a:t>
            </a:r>
            <a:endParaRPr lang="en-US" sz="1600" b="1" dirty="0">
              <a:solidFill>
                <a:schemeClr val="tx1"/>
              </a:solidFill>
            </a:endParaRPr>
          </a:p>
        </p:txBody>
      </p:sp>
      <p:sp>
        <p:nvSpPr>
          <p:cNvPr id="129" name="Rectangle 128"/>
          <p:cNvSpPr/>
          <p:nvPr/>
        </p:nvSpPr>
        <p:spPr>
          <a:xfrm>
            <a:off x="4705927" y="2494141"/>
            <a:ext cx="990600" cy="68580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SP (2)</a:t>
            </a:r>
          </a:p>
        </p:txBody>
      </p:sp>
      <p:sp>
        <p:nvSpPr>
          <p:cNvPr id="130" name="Rectangle 129"/>
          <p:cNvSpPr/>
          <p:nvPr/>
        </p:nvSpPr>
        <p:spPr>
          <a:xfrm>
            <a:off x="5772727" y="2494141"/>
            <a:ext cx="990600" cy="68580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SP (3)</a:t>
            </a:r>
            <a:endParaRPr lang="en-US" sz="1600" b="1" dirty="0">
              <a:solidFill>
                <a:schemeClr val="tx1"/>
              </a:solidFill>
            </a:endParaRPr>
          </a:p>
        </p:txBody>
      </p:sp>
      <p:sp>
        <p:nvSpPr>
          <p:cNvPr id="135" name="Rectangle 134"/>
          <p:cNvSpPr/>
          <p:nvPr/>
        </p:nvSpPr>
        <p:spPr>
          <a:xfrm>
            <a:off x="3829018" y="2171382"/>
            <a:ext cx="2800382" cy="369332"/>
          </a:xfrm>
          <a:prstGeom prst="rect">
            <a:avLst/>
          </a:prstGeom>
        </p:spPr>
        <p:txBody>
          <a:bodyPr wrap="none">
            <a:spAutoFit/>
          </a:bodyPr>
          <a:lstStyle/>
          <a:p>
            <a:pPr algn="ctr"/>
            <a:r>
              <a:rPr lang="en-US" b="1" dirty="0" smtClean="0"/>
              <a:t>Rasheed Strategic Priorities</a:t>
            </a:r>
          </a:p>
        </p:txBody>
      </p:sp>
      <p:sp>
        <p:nvSpPr>
          <p:cNvPr id="137" name="Right Arrow Callout 136"/>
          <p:cNvSpPr/>
          <p:nvPr/>
        </p:nvSpPr>
        <p:spPr>
          <a:xfrm>
            <a:off x="76200" y="1466240"/>
            <a:ext cx="2286000" cy="1905000"/>
          </a:xfrm>
          <a:prstGeom prst="rightArrowCallout">
            <a:avLst>
              <a:gd name="adj1" fmla="val 26970"/>
              <a:gd name="adj2" fmla="val 25000"/>
              <a:gd name="adj3" fmla="val 25000"/>
              <a:gd name="adj4" fmla="val 6497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200" b="1" dirty="0" smtClean="0">
                <a:solidFill>
                  <a:schemeClr val="tx1"/>
                </a:solidFill>
              </a:rPr>
              <a:t>workshop with Board members, staff and others to prioritize strategic directions</a:t>
            </a:r>
            <a:endParaRPr lang="en-US" sz="1200" b="1" dirty="0">
              <a:solidFill>
                <a:schemeClr val="tx1"/>
              </a:solidFill>
            </a:endParaRPr>
          </a:p>
        </p:txBody>
      </p:sp>
      <p:sp>
        <p:nvSpPr>
          <p:cNvPr id="138" name="Rounded Rectangle 137"/>
          <p:cNvSpPr/>
          <p:nvPr/>
        </p:nvSpPr>
        <p:spPr>
          <a:xfrm>
            <a:off x="2090304" y="3268181"/>
            <a:ext cx="825500" cy="609600"/>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solidFill>
              </a:rPr>
              <a:t>Strategic Goal 1.1</a:t>
            </a:r>
            <a:endParaRPr lang="en-US" sz="1100" b="1" dirty="0">
              <a:solidFill>
                <a:schemeClr val="tx1"/>
              </a:solidFill>
            </a:endParaRPr>
          </a:p>
        </p:txBody>
      </p:sp>
      <p:sp>
        <p:nvSpPr>
          <p:cNvPr id="139" name="Rounded Rectangle 138"/>
          <p:cNvSpPr/>
          <p:nvPr/>
        </p:nvSpPr>
        <p:spPr>
          <a:xfrm>
            <a:off x="2998354" y="3268181"/>
            <a:ext cx="825500" cy="609600"/>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solidFill>
              </a:rPr>
              <a:t>Strategic Goal 1.2</a:t>
            </a:r>
            <a:endParaRPr lang="en-US" sz="1100" b="1" dirty="0">
              <a:solidFill>
                <a:schemeClr val="tx1"/>
              </a:solidFill>
            </a:endParaRPr>
          </a:p>
        </p:txBody>
      </p:sp>
      <p:sp>
        <p:nvSpPr>
          <p:cNvPr id="140" name="Rounded Rectangle 139"/>
          <p:cNvSpPr/>
          <p:nvPr/>
        </p:nvSpPr>
        <p:spPr>
          <a:xfrm>
            <a:off x="3906404" y="3268181"/>
            <a:ext cx="825500" cy="609600"/>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solidFill>
              </a:rPr>
              <a:t>Strategic Goal 1.3</a:t>
            </a:r>
            <a:endParaRPr lang="en-US" sz="1100" b="1" dirty="0">
              <a:solidFill>
                <a:schemeClr val="tx1"/>
              </a:solidFill>
            </a:endParaRPr>
          </a:p>
        </p:txBody>
      </p:sp>
      <p:sp>
        <p:nvSpPr>
          <p:cNvPr id="141" name="Rounded Rectangle 140"/>
          <p:cNvSpPr/>
          <p:nvPr/>
        </p:nvSpPr>
        <p:spPr>
          <a:xfrm>
            <a:off x="4814454" y="3268181"/>
            <a:ext cx="825500" cy="609600"/>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solidFill>
              </a:rPr>
              <a:t>Strategic Goal 2.1</a:t>
            </a:r>
            <a:endParaRPr lang="en-US" sz="1100" b="1" dirty="0">
              <a:solidFill>
                <a:schemeClr val="tx1"/>
              </a:solidFill>
            </a:endParaRPr>
          </a:p>
        </p:txBody>
      </p:sp>
      <p:sp>
        <p:nvSpPr>
          <p:cNvPr id="142" name="Rounded Rectangle 141"/>
          <p:cNvSpPr/>
          <p:nvPr/>
        </p:nvSpPr>
        <p:spPr>
          <a:xfrm>
            <a:off x="5722504" y="3268181"/>
            <a:ext cx="825500" cy="609600"/>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solidFill>
              </a:rPr>
              <a:t>Strategic Goal 2.2</a:t>
            </a:r>
            <a:endParaRPr lang="en-US" sz="1100" b="1" dirty="0">
              <a:solidFill>
                <a:schemeClr val="tx1"/>
              </a:solidFill>
            </a:endParaRPr>
          </a:p>
        </p:txBody>
      </p:sp>
      <p:sp>
        <p:nvSpPr>
          <p:cNvPr id="143" name="Rounded Rectangle 142"/>
          <p:cNvSpPr/>
          <p:nvPr/>
        </p:nvSpPr>
        <p:spPr>
          <a:xfrm>
            <a:off x="6630554" y="3268181"/>
            <a:ext cx="825500" cy="609600"/>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solidFill>
              </a:rPr>
              <a:t>Strategic Goal 3.1</a:t>
            </a:r>
            <a:endParaRPr lang="en-US" sz="1100" b="1" dirty="0">
              <a:solidFill>
                <a:schemeClr val="tx1"/>
              </a:solidFill>
            </a:endParaRPr>
          </a:p>
        </p:txBody>
      </p:sp>
      <p:sp>
        <p:nvSpPr>
          <p:cNvPr id="144" name="Rounded Rectangle 143"/>
          <p:cNvSpPr/>
          <p:nvPr/>
        </p:nvSpPr>
        <p:spPr>
          <a:xfrm>
            <a:off x="7538604" y="3268181"/>
            <a:ext cx="825500" cy="609600"/>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solidFill>
              </a:rPr>
              <a:t>Strategic Goal 3.2</a:t>
            </a:r>
            <a:endParaRPr lang="en-US" sz="1100" b="1" dirty="0">
              <a:solidFill>
                <a:schemeClr val="tx1"/>
              </a:solidFill>
            </a:endParaRPr>
          </a:p>
        </p:txBody>
      </p:sp>
      <p:sp>
        <p:nvSpPr>
          <p:cNvPr id="145" name="Down Arrow Callout 144"/>
          <p:cNvSpPr/>
          <p:nvPr/>
        </p:nvSpPr>
        <p:spPr>
          <a:xfrm>
            <a:off x="1758950" y="3942671"/>
            <a:ext cx="908050" cy="609600"/>
          </a:xfrm>
          <a:prstGeom prst="downArrowCallou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SMART Objective</a:t>
            </a:r>
            <a:endParaRPr lang="en-US" sz="1200" b="1" dirty="0">
              <a:solidFill>
                <a:schemeClr val="tx1"/>
              </a:solidFill>
            </a:endParaRPr>
          </a:p>
        </p:txBody>
      </p:sp>
      <p:sp>
        <p:nvSpPr>
          <p:cNvPr id="146" name="Down Arrow Callout 145"/>
          <p:cNvSpPr/>
          <p:nvPr/>
        </p:nvSpPr>
        <p:spPr>
          <a:xfrm>
            <a:off x="2749550" y="3942671"/>
            <a:ext cx="908050" cy="609600"/>
          </a:xfrm>
          <a:prstGeom prst="downArrowCallou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SMART Objective</a:t>
            </a:r>
            <a:endParaRPr lang="en-US" sz="1200" b="1" dirty="0">
              <a:solidFill>
                <a:schemeClr val="tx1"/>
              </a:solidFill>
            </a:endParaRPr>
          </a:p>
        </p:txBody>
      </p:sp>
      <p:sp>
        <p:nvSpPr>
          <p:cNvPr id="147" name="Down Arrow Callout 146"/>
          <p:cNvSpPr/>
          <p:nvPr/>
        </p:nvSpPr>
        <p:spPr>
          <a:xfrm>
            <a:off x="3740150" y="3942671"/>
            <a:ext cx="908050" cy="609600"/>
          </a:xfrm>
          <a:prstGeom prst="downArrowCallou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SMART Objective</a:t>
            </a:r>
          </a:p>
        </p:txBody>
      </p:sp>
      <p:sp>
        <p:nvSpPr>
          <p:cNvPr id="148" name="Down Arrow Callout 147"/>
          <p:cNvSpPr/>
          <p:nvPr/>
        </p:nvSpPr>
        <p:spPr>
          <a:xfrm>
            <a:off x="4730750" y="3942671"/>
            <a:ext cx="908050" cy="609600"/>
          </a:xfrm>
          <a:prstGeom prst="downArrowCallou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SMART Objective</a:t>
            </a:r>
            <a:endParaRPr lang="en-US" sz="1200" b="1" dirty="0">
              <a:solidFill>
                <a:schemeClr val="tx1"/>
              </a:solidFill>
            </a:endParaRPr>
          </a:p>
        </p:txBody>
      </p:sp>
      <p:sp>
        <p:nvSpPr>
          <p:cNvPr id="149" name="Down Arrow Callout 148"/>
          <p:cNvSpPr/>
          <p:nvPr/>
        </p:nvSpPr>
        <p:spPr>
          <a:xfrm>
            <a:off x="5721350" y="3942671"/>
            <a:ext cx="908050" cy="609600"/>
          </a:xfrm>
          <a:prstGeom prst="downArrowCallou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SMART Objective</a:t>
            </a:r>
          </a:p>
        </p:txBody>
      </p:sp>
      <p:sp>
        <p:nvSpPr>
          <p:cNvPr id="150" name="Down Arrow Callout 149"/>
          <p:cNvSpPr/>
          <p:nvPr/>
        </p:nvSpPr>
        <p:spPr>
          <a:xfrm>
            <a:off x="6711950" y="3942671"/>
            <a:ext cx="908050" cy="609600"/>
          </a:xfrm>
          <a:prstGeom prst="downArrowCallou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SMART Objective</a:t>
            </a:r>
            <a:endParaRPr lang="en-US" sz="1200" b="1" dirty="0">
              <a:solidFill>
                <a:schemeClr val="tx1"/>
              </a:solidFill>
            </a:endParaRPr>
          </a:p>
        </p:txBody>
      </p:sp>
      <p:sp>
        <p:nvSpPr>
          <p:cNvPr id="151" name="Down Arrow Callout 150"/>
          <p:cNvSpPr/>
          <p:nvPr/>
        </p:nvSpPr>
        <p:spPr>
          <a:xfrm>
            <a:off x="7702550" y="3942671"/>
            <a:ext cx="908050" cy="609600"/>
          </a:xfrm>
          <a:prstGeom prst="downArrowCallou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SMART Objective</a:t>
            </a:r>
            <a:endParaRPr lang="en-US" sz="1200" b="1" dirty="0">
              <a:solidFill>
                <a:schemeClr val="tx1"/>
              </a:solidFill>
            </a:endParaRPr>
          </a:p>
        </p:txBody>
      </p:sp>
      <p:sp>
        <p:nvSpPr>
          <p:cNvPr id="152" name="TextBox 151"/>
          <p:cNvSpPr txBox="1"/>
          <p:nvPr/>
        </p:nvSpPr>
        <p:spPr>
          <a:xfrm>
            <a:off x="-139700" y="3942671"/>
            <a:ext cx="1816100" cy="338554"/>
          </a:xfrm>
          <a:prstGeom prst="rect">
            <a:avLst/>
          </a:prstGeom>
          <a:noFill/>
        </p:spPr>
        <p:txBody>
          <a:bodyPr wrap="square" rtlCol="0">
            <a:spAutoFit/>
          </a:bodyPr>
          <a:lstStyle/>
          <a:p>
            <a:pPr algn="ctr"/>
            <a:r>
              <a:rPr lang="en-US" sz="1600" b="1" dirty="0" smtClean="0"/>
              <a:t>KPI’s and Targets</a:t>
            </a:r>
            <a:endParaRPr lang="en-US" sz="1600" b="1" dirty="0"/>
          </a:p>
        </p:txBody>
      </p:sp>
      <p:sp>
        <p:nvSpPr>
          <p:cNvPr id="154" name="TextBox 153"/>
          <p:cNvSpPr txBox="1"/>
          <p:nvPr/>
        </p:nvSpPr>
        <p:spPr>
          <a:xfrm>
            <a:off x="149225" y="4519944"/>
            <a:ext cx="1238250" cy="584775"/>
          </a:xfrm>
          <a:prstGeom prst="rect">
            <a:avLst/>
          </a:prstGeom>
          <a:noFill/>
        </p:spPr>
        <p:txBody>
          <a:bodyPr wrap="square" rtlCol="0">
            <a:spAutoFit/>
          </a:bodyPr>
          <a:lstStyle/>
          <a:p>
            <a:pPr algn="ctr"/>
            <a:r>
              <a:rPr lang="en-US" sz="1600" b="1" dirty="0" smtClean="0"/>
              <a:t>Strategies / Initiatives</a:t>
            </a:r>
            <a:endParaRPr lang="en-US" sz="1600" b="1" dirty="0"/>
          </a:p>
        </p:txBody>
      </p:sp>
      <p:sp>
        <p:nvSpPr>
          <p:cNvPr id="155" name="TextBox 154"/>
          <p:cNvSpPr txBox="1"/>
          <p:nvPr/>
        </p:nvSpPr>
        <p:spPr>
          <a:xfrm>
            <a:off x="-139700" y="5104719"/>
            <a:ext cx="1733550" cy="523220"/>
          </a:xfrm>
          <a:prstGeom prst="rect">
            <a:avLst/>
          </a:prstGeom>
          <a:noFill/>
        </p:spPr>
        <p:txBody>
          <a:bodyPr wrap="square" rtlCol="0">
            <a:spAutoFit/>
          </a:bodyPr>
          <a:lstStyle/>
          <a:p>
            <a:pPr algn="ctr"/>
            <a:r>
              <a:rPr lang="en-US" sz="1400" b="1" dirty="0" smtClean="0"/>
              <a:t>Operational Plans “Actions”</a:t>
            </a:r>
            <a:endParaRPr lang="en-US" sz="1400" b="1" dirty="0"/>
          </a:p>
        </p:txBody>
      </p:sp>
      <p:sp>
        <p:nvSpPr>
          <p:cNvPr id="177" name="Rectangle 176"/>
          <p:cNvSpPr/>
          <p:nvPr/>
        </p:nvSpPr>
        <p:spPr>
          <a:xfrm>
            <a:off x="5718175" y="5520359"/>
            <a:ext cx="908050" cy="3048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Rectangle 177"/>
          <p:cNvSpPr/>
          <p:nvPr/>
        </p:nvSpPr>
        <p:spPr>
          <a:xfrm>
            <a:off x="5718175" y="5825159"/>
            <a:ext cx="908050" cy="3048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Rectangle 179"/>
          <p:cNvSpPr/>
          <p:nvPr/>
        </p:nvSpPr>
        <p:spPr>
          <a:xfrm>
            <a:off x="6708775" y="4910759"/>
            <a:ext cx="908050" cy="3048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Rectangle 180"/>
          <p:cNvSpPr/>
          <p:nvPr/>
        </p:nvSpPr>
        <p:spPr>
          <a:xfrm>
            <a:off x="6708775" y="5215559"/>
            <a:ext cx="908050" cy="3048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p:cNvSpPr/>
          <p:nvPr/>
        </p:nvSpPr>
        <p:spPr>
          <a:xfrm>
            <a:off x="6708775" y="5520359"/>
            <a:ext cx="908050" cy="3048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Rectangle 182"/>
          <p:cNvSpPr/>
          <p:nvPr/>
        </p:nvSpPr>
        <p:spPr>
          <a:xfrm>
            <a:off x="6708775" y="5825159"/>
            <a:ext cx="908050" cy="3048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Rectangle 184"/>
          <p:cNvSpPr/>
          <p:nvPr/>
        </p:nvSpPr>
        <p:spPr>
          <a:xfrm>
            <a:off x="7699375" y="4910759"/>
            <a:ext cx="908050" cy="3048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Rectangle 185"/>
          <p:cNvSpPr/>
          <p:nvPr/>
        </p:nvSpPr>
        <p:spPr>
          <a:xfrm>
            <a:off x="7699375" y="5215559"/>
            <a:ext cx="908050" cy="3048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Rectangle 186"/>
          <p:cNvSpPr/>
          <p:nvPr/>
        </p:nvSpPr>
        <p:spPr>
          <a:xfrm>
            <a:off x="7699375" y="5520359"/>
            <a:ext cx="908050" cy="3048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Rectangle 187"/>
          <p:cNvSpPr/>
          <p:nvPr/>
        </p:nvSpPr>
        <p:spPr>
          <a:xfrm>
            <a:off x="7699375" y="5825159"/>
            <a:ext cx="908050" cy="3048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Rectangle 190"/>
          <p:cNvSpPr/>
          <p:nvPr/>
        </p:nvSpPr>
        <p:spPr>
          <a:xfrm>
            <a:off x="1755775" y="4639832"/>
            <a:ext cx="908050" cy="304800"/>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Strategy</a:t>
            </a:r>
            <a:endParaRPr lang="en-US" sz="1400" b="1" dirty="0">
              <a:solidFill>
                <a:schemeClr val="tx1"/>
              </a:solidFill>
            </a:endParaRPr>
          </a:p>
        </p:txBody>
      </p:sp>
      <p:sp>
        <p:nvSpPr>
          <p:cNvPr id="192" name="Rectangle 191"/>
          <p:cNvSpPr/>
          <p:nvPr/>
        </p:nvSpPr>
        <p:spPr>
          <a:xfrm>
            <a:off x="1755775" y="4944632"/>
            <a:ext cx="908050" cy="3048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Rectangle 192"/>
          <p:cNvSpPr/>
          <p:nvPr/>
        </p:nvSpPr>
        <p:spPr>
          <a:xfrm>
            <a:off x="1755775" y="5249432"/>
            <a:ext cx="908050" cy="3048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Rectangle 193"/>
          <p:cNvSpPr/>
          <p:nvPr/>
        </p:nvSpPr>
        <p:spPr>
          <a:xfrm>
            <a:off x="1755775" y="5554232"/>
            <a:ext cx="908050" cy="3048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Rectangle 194"/>
          <p:cNvSpPr/>
          <p:nvPr/>
        </p:nvSpPr>
        <p:spPr>
          <a:xfrm>
            <a:off x="1755775" y="5859032"/>
            <a:ext cx="908050" cy="3048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Rectangle 195"/>
          <p:cNvSpPr/>
          <p:nvPr/>
        </p:nvSpPr>
        <p:spPr>
          <a:xfrm>
            <a:off x="2746375" y="4639832"/>
            <a:ext cx="908050" cy="304800"/>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400" b="1" dirty="0">
                <a:solidFill>
                  <a:prstClr val="black"/>
                </a:solidFill>
              </a:rPr>
              <a:t>Strategy</a:t>
            </a:r>
          </a:p>
        </p:txBody>
      </p:sp>
      <p:sp>
        <p:nvSpPr>
          <p:cNvPr id="197" name="Rectangle 196"/>
          <p:cNvSpPr/>
          <p:nvPr/>
        </p:nvSpPr>
        <p:spPr>
          <a:xfrm>
            <a:off x="2746375" y="4944632"/>
            <a:ext cx="908050" cy="3048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Rectangle 197"/>
          <p:cNvSpPr/>
          <p:nvPr/>
        </p:nvSpPr>
        <p:spPr>
          <a:xfrm>
            <a:off x="2746375" y="5249432"/>
            <a:ext cx="908050" cy="3048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Rectangle 198"/>
          <p:cNvSpPr/>
          <p:nvPr/>
        </p:nvSpPr>
        <p:spPr>
          <a:xfrm>
            <a:off x="2746375" y="5554232"/>
            <a:ext cx="908050" cy="3048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Rectangle 199"/>
          <p:cNvSpPr/>
          <p:nvPr/>
        </p:nvSpPr>
        <p:spPr>
          <a:xfrm>
            <a:off x="2746375" y="5859032"/>
            <a:ext cx="908050" cy="3048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Rectangle 200"/>
          <p:cNvSpPr/>
          <p:nvPr/>
        </p:nvSpPr>
        <p:spPr>
          <a:xfrm>
            <a:off x="3736975" y="5249432"/>
            <a:ext cx="908050" cy="3048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Rectangle 201"/>
          <p:cNvSpPr/>
          <p:nvPr/>
        </p:nvSpPr>
        <p:spPr>
          <a:xfrm>
            <a:off x="3736975" y="5554232"/>
            <a:ext cx="908050" cy="3048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Rectangle 202"/>
          <p:cNvSpPr/>
          <p:nvPr/>
        </p:nvSpPr>
        <p:spPr>
          <a:xfrm>
            <a:off x="3736975" y="5859032"/>
            <a:ext cx="908050" cy="3048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Rectangle 203"/>
          <p:cNvSpPr/>
          <p:nvPr/>
        </p:nvSpPr>
        <p:spPr>
          <a:xfrm>
            <a:off x="4727575" y="4639832"/>
            <a:ext cx="908050" cy="304800"/>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Strategy</a:t>
            </a:r>
            <a:endParaRPr lang="en-US" sz="1400" b="1" dirty="0">
              <a:solidFill>
                <a:schemeClr val="tx1"/>
              </a:solidFill>
            </a:endParaRPr>
          </a:p>
        </p:txBody>
      </p:sp>
      <p:sp>
        <p:nvSpPr>
          <p:cNvPr id="205" name="Rectangle 204"/>
          <p:cNvSpPr/>
          <p:nvPr/>
        </p:nvSpPr>
        <p:spPr>
          <a:xfrm>
            <a:off x="4727575" y="4944632"/>
            <a:ext cx="908050" cy="3048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Rectangle 205"/>
          <p:cNvSpPr/>
          <p:nvPr/>
        </p:nvSpPr>
        <p:spPr>
          <a:xfrm>
            <a:off x="4727575" y="5249432"/>
            <a:ext cx="908050" cy="3048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Rectangle 206"/>
          <p:cNvSpPr/>
          <p:nvPr/>
        </p:nvSpPr>
        <p:spPr>
          <a:xfrm>
            <a:off x="4727575" y="5554232"/>
            <a:ext cx="908050" cy="3048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Rectangle 207"/>
          <p:cNvSpPr/>
          <p:nvPr/>
        </p:nvSpPr>
        <p:spPr>
          <a:xfrm>
            <a:off x="4727575" y="5859032"/>
            <a:ext cx="908050" cy="3048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Rectangle 208"/>
          <p:cNvSpPr/>
          <p:nvPr/>
        </p:nvSpPr>
        <p:spPr>
          <a:xfrm>
            <a:off x="5718175" y="4639832"/>
            <a:ext cx="908050" cy="304800"/>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400" b="1" dirty="0">
                <a:solidFill>
                  <a:prstClr val="black"/>
                </a:solidFill>
              </a:rPr>
              <a:t>Strategy</a:t>
            </a:r>
          </a:p>
        </p:txBody>
      </p:sp>
      <p:sp>
        <p:nvSpPr>
          <p:cNvPr id="210" name="Rectangle 209"/>
          <p:cNvSpPr/>
          <p:nvPr/>
        </p:nvSpPr>
        <p:spPr>
          <a:xfrm>
            <a:off x="5718175" y="4944632"/>
            <a:ext cx="908050" cy="3048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Rectangle 210"/>
          <p:cNvSpPr/>
          <p:nvPr/>
        </p:nvSpPr>
        <p:spPr>
          <a:xfrm>
            <a:off x="5718175" y="5249432"/>
            <a:ext cx="908050" cy="3048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Rectangle 211"/>
          <p:cNvSpPr/>
          <p:nvPr/>
        </p:nvSpPr>
        <p:spPr>
          <a:xfrm>
            <a:off x="6708775" y="4639832"/>
            <a:ext cx="908050" cy="304800"/>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400" b="1" dirty="0" smtClean="0">
                <a:solidFill>
                  <a:prstClr val="black"/>
                </a:solidFill>
              </a:rPr>
              <a:t>Strategy</a:t>
            </a:r>
            <a:endParaRPr lang="en-US" sz="1400" b="1" dirty="0">
              <a:solidFill>
                <a:prstClr val="black"/>
              </a:solidFill>
            </a:endParaRPr>
          </a:p>
        </p:txBody>
      </p:sp>
      <p:sp>
        <p:nvSpPr>
          <p:cNvPr id="213" name="Rectangle 212"/>
          <p:cNvSpPr/>
          <p:nvPr/>
        </p:nvSpPr>
        <p:spPr>
          <a:xfrm>
            <a:off x="7699375" y="4639832"/>
            <a:ext cx="908050" cy="304800"/>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Strategy</a:t>
            </a:r>
            <a:endParaRPr lang="en-US" sz="1400" b="1" dirty="0">
              <a:solidFill>
                <a:schemeClr val="tx1"/>
              </a:solidFill>
            </a:endParaRPr>
          </a:p>
        </p:txBody>
      </p:sp>
      <p:sp>
        <p:nvSpPr>
          <p:cNvPr id="214" name="Rectangle 213"/>
          <p:cNvSpPr/>
          <p:nvPr/>
        </p:nvSpPr>
        <p:spPr>
          <a:xfrm>
            <a:off x="3736975" y="4639832"/>
            <a:ext cx="908050" cy="304800"/>
          </a:xfrm>
          <a:prstGeom prst="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400" b="1" dirty="0" smtClean="0">
                <a:solidFill>
                  <a:prstClr val="black"/>
                </a:solidFill>
              </a:rPr>
              <a:t>Strategy</a:t>
            </a:r>
            <a:endParaRPr lang="en-US" sz="1400" b="1" dirty="0">
              <a:solidFill>
                <a:prstClr val="black"/>
              </a:solidFill>
            </a:endParaRPr>
          </a:p>
        </p:txBody>
      </p:sp>
      <p:sp>
        <p:nvSpPr>
          <p:cNvPr id="215" name="Rectangle 214"/>
          <p:cNvSpPr/>
          <p:nvPr/>
        </p:nvSpPr>
        <p:spPr>
          <a:xfrm>
            <a:off x="3736975" y="4944632"/>
            <a:ext cx="908050" cy="3048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30269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381000"/>
            <a:ext cx="7086600" cy="762000"/>
          </a:xfrm>
          <a:solidFill>
            <a:srgbClr val="002060"/>
          </a:solidFill>
        </p:spPr>
        <p:txBody>
          <a:bodyPr vert="horz" lIns="91440" tIns="45720" rIns="91440" bIns="45720" rtlCol="0" anchor="ctr">
            <a:normAutofit/>
          </a:bodyPr>
          <a:lstStyle/>
          <a:p>
            <a:r>
              <a:rPr lang="en-US" sz="2000" b="1" dirty="0">
                <a:solidFill>
                  <a:schemeClr val="bg1"/>
                </a:solidFill>
              </a:rPr>
              <a:t>Strategy  Development – 1. Vision and Mission</a:t>
            </a:r>
          </a:p>
        </p:txBody>
      </p:sp>
      <p:sp>
        <p:nvSpPr>
          <p:cNvPr id="5" name="Content Placeholder 2"/>
          <p:cNvSpPr>
            <a:spLocks noGrp="1"/>
          </p:cNvSpPr>
          <p:nvPr>
            <p:ph idx="1"/>
          </p:nvPr>
        </p:nvSpPr>
        <p:spPr>
          <a:xfrm>
            <a:off x="457200" y="1447800"/>
            <a:ext cx="7947891" cy="4103255"/>
          </a:xfrm>
        </p:spPr>
        <p:txBody>
          <a:bodyPr>
            <a:normAutofit lnSpcReduction="10000"/>
          </a:bodyPr>
          <a:lstStyle/>
          <a:p>
            <a:pPr>
              <a:buNone/>
            </a:pPr>
            <a:r>
              <a:rPr lang="en-US" b="1" dirty="0" smtClean="0">
                <a:effectLst>
                  <a:outerShdw blurRad="38100" dist="38100" dir="2700000" algn="tl">
                    <a:srgbClr val="000000">
                      <a:alpha val="43137"/>
                    </a:srgbClr>
                  </a:outerShdw>
                </a:effectLst>
              </a:rPr>
              <a:t>Rasheed Vision</a:t>
            </a:r>
          </a:p>
          <a:p>
            <a:pPr>
              <a:buNone/>
            </a:pPr>
            <a:r>
              <a:rPr lang="en-US" dirty="0" smtClean="0">
                <a:effectLst>
                  <a:outerShdw blurRad="38100" dist="38100" dir="2700000" algn="tl">
                    <a:srgbClr val="000000">
                      <a:alpha val="43137"/>
                    </a:srgbClr>
                  </a:outerShdw>
                </a:effectLst>
              </a:rPr>
              <a:t>Jordan anchored with a national integrity system</a:t>
            </a:r>
          </a:p>
          <a:p>
            <a:pPr>
              <a:buNone/>
            </a:pPr>
            <a:endParaRPr lang="en-US" dirty="0" smtClean="0"/>
          </a:p>
          <a:p>
            <a:pPr>
              <a:buNone/>
            </a:pPr>
            <a:endParaRPr lang="en-US" dirty="0" smtClean="0"/>
          </a:p>
          <a:p>
            <a:pPr>
              <a:buNone/>
            </a:pPr>
            <a:r>
              <a:rPr lang="en-US" b="1" dirty="0" smtClean="0">
                <a:effectLst>
                  <a:outerShdw blurRad="38100" dist="38100" dir="2700000" algn="tl">
                    <a:srgbClr val="000000">
                      <a:alpha val="43137"/>
                    </a:srgbClr>
                  </a:outerShdw>
                </a:effectLst>
              </a:rPr>
              <a:t>Rasheed Mission</a:t>
            </a:r>
          </a:p>
          <a:p>
            <a:pPr marL="0" indent="0">
              <a:buNone/>
            </a:pPr>
            <a:r>
              <a:rPr lang="en-US" dirty="0" smtClean="0">
                <a:effectLst>
                  <a:outerShdw blurRad="38100" dist="38100" dir="2700000" algn="tl">
                    <a:srgbClr val="000000">
                      <a:alpha val="43137"/>
                    </a:srgbClr>
                  </a:outerShdw>
                </a:effectLst>
              </a:rPr>
              <a:t>Strengthening pillars of good governance that are based on integrity, transparency, accountability, and rule of law through advocacy, monitoring, and social awareness.</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485879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547255" y="381000"/>
            <a:ext cx="7086600" cy="762000"/>
          </a:xfrm>
          <a:solidFill>
            <a:srgbClr val="002060"/>
          </a:solidFill>
        </p:spPr>
        <p:txBody>
          <a:bodyPr vert="horz" lIns="91440" tIns="45720" rIns="91440" bIns="45720" rtlCol="0" anchor="ctr">
            <a:normAutofit/>
          </a:bodyPr>
          <a:lstStyle/>
          <a:p>
            <a:r>
              <a:rPr lang="en-US" sz="2000" b="1" dirty="0">
                <a:solidFill>
                  <a:schemeClr val="bg1"/>
                </a:solidFill>
              </a:rPr>
              <a:t>Strategy  Development – 2. Strategic Priorities 2023-2026</a:t>
            </a:r>
          </a:p>
        </p:txBody>
      </p:sp>
      <p:sp>
        <p:nvSpPr>
          <p:cNvPr id="8" name="Content Placeholder 2"/>
          <p:cNvSpPr txBox="1">
            <a:spLocks/>
          </p:cNvSpPr>
          <p:nvPr/>
        </p:nvSpPr>
        <p:spPr>
          <a:xfrm>
            <a:off x="1253837" y="1237672"/>
            <a:ext cx="5017654" cy="4572000"/>
          </a:xfrm>
          <a:prstGeom prst="rect">
            <a:avLst/>
          </a:prstGeom>
        </p:spPr>
        <p:txBody>
          <a:bodyPr vert="horz" lIns="91440" tIns="45720" rIns="91440" bIns="45720" rtlCol="0">
            <a:noAutofit/>
          </a:bodyPr>
          <a:lstStyle/>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00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Strategic Priorities</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000" b="0" i="0" u="none" strike="noStrike" kern="1200" cap="none" spc="0" normalizeH="0" baseline="0" noProof="0" dirty="0" smtClean="0">
                <a:ln>
                  <a:noFill/>
                </a:ln>
                <a:solidFill>
                  <a:schemeClr val="tx1"/>
                </a:solidFill>
                <a:uLnTx/>
                <a:uFillTx/>
                <a:latin typeface="+mn-lt"/>
                <a:ea typeface="+mn-ea"/>
                <a:cs typeface="+mn-cs"/>
              </a:rPr>
              <a:t>Rasheed identified</a:t>
            </a:r>
            <a:r>
              <a:rPr kumimoji="0" lang="en-US" sz="2000" b="0" i="0" u="none" strike="noStrike" kern="1200" cap="none" spc="0" normalizeH="0" noProof="0" dirty="0" smtClean="0">
                <a:ln>
                  <a:noFill/>
                </a:ln>
                <a:solidFill>
                  <a:schemeClr val="tx1"/>
                </a:solidFill>
                <a:uLnTx/>
                <a:uFillTx/>
                <a:latin typeface="+mn-lt"/>
                <a:ea typeface="+mn-ea"/>
                <a:cs typeface="+mn-cs"/>
              </a:rPr>
              <a:t> four strategic priorities as its main areas of focus for the years 2023-2026:</a:t>
            </a:r>
          </a:p>
          <a:p>
            <a:pPr marL="342900" marR="0" lvl="0" indent="-342900" algn="just" defTabSz="914400" rtl="0" eaLnBrk="1" fontAlgn="auto" latinLnBrk="0" hangingPunct="1">
              <a:lnSpc>
                <a:spcPct val="100000"/>
              </a:lnSpc>
              <a:spcBef>
                <a:spcPct val="20000"/>
              </a:spcBef>
              <a:spcAft>
                <a:spcPts val="0"/>
              </a:spcAft>
              <a:buClrTx/>
              <a:buSzTx/>
              <a:buFont typeface="+mj-lt"/>
              <a:buAutoNum type="arabicPeriod"/>
              <a:tabLst/>
              <a:defRPr/>
            </a:pPr>
            <a:r>
              <a:rPr lang="en-US" sz="2000" dirty="0" smtClean="0"/>
              <a:t>Promote concepts and practices of integrity, transparency, accountability, anti-corruption, and enforcement of good governance principles </a:t>
            </a:r>
          </a:p>
          <a:p>
            <a:pPr marL="342900" marR="0" lvl="0" indent="-342900" algn="just" defTabSz="173038" rtl="0" eaLnBrk="1" fontAlgn="auto" latinLnBrk="0" hangingPunct="1">
              <a:lnSpc>
                <a:spcPct val="100000"/>
              </a:lnSpc>
              <a:spcBef>
                <a:spcPct val="20000"/>
              </a:spcBef>
              <a:spcAft>
                <a:spcPts val="0"/>
              </a:spcAft>
              <a:buClrTx/>
              <a:buSzTx/>
              <a:buFont typeface="+mj-lt"/>
              <a:buAutoNum type="arabicPeriod"/>
              <a:tabLst/>
              <a:defRPr/>
            </a:pPr>
            <a:r>
              <a:rPr lang="en-US" sz="2000" dirty="0" smtClean="0"/>
              <a:t>Establishing and leading watchdog collation toward corruption</a:t>
            </a:r>
          </a:p>
          <a:p>
            <a:pPr marL="342900" indent="-342900" algn="just" defTabSz="173038">
              <a:spcBef>
                <a:spcPct val="20000"/>
              </a:spcBef>
              <a:buFont typeface="+mj-lt"/>
              <a:buAutoNum type="arabicPeriod"/>
              <a:defRPr/>
            </a:pPr>
            <a:r>
              <a:rPr lang="en-US" sz="2000" dirty="0" smtClean="0"/>
              <a:t>Public awareness  about the principles of transparency and social accountability </a:t>
            </a:r>
          </a:p>
          <a:p>
            <a:pPr marL="342900" indent="-342900" algn="just" defTabSz="173038">
              <a:spcBef>
                <a:spcPct val="20000"/>
              </a:spcBef>
              <a:buFont typeface="+mj-lt"/>
              <a:buAutoNum type="arabicPeriod"/>
              <a:defRPr/>
            </a:pPr>
            <a:r>
              <a:rPr lang="en-US" sz="2000" dirty="0" smtClean="0"/>
              <a:t>Strengthening Rasheed Organizational Capabilities </a:t>
            </a:r>
          </a:p>
          <a:p>
            <a:pPr marL="342900" marR="0" lvl="0" indent="-342900" algn="just" defTabSz="173038" rtl="0" eaLnBrk="1" fontAlgn="auto" latinLnBrk="0" hangingPunct="1">
              <a:lnSpc>
                <a:spcPct val="100000"/>
              </a:lnSpc>
              <a:spcBef>
                <a:spcPct val="20000"/>
              </a:spcBef>
              <a:spcAft>
                <a:spcPts val="0"/>
              </a:spcAft>
              <a:buClrTx/>
              <a:buSzTx/>
              <a:buFont typeface="+mj-lt"/>
              <a:buAutoNum type="arabicPeriod"/>
              <a:tabLst/>
              <a:defRPr/>
            </a:pPr>
            <a:endParaRPr lang="en-US" sz="2000" dirty="0" smtClean="0">
              <a:effectLst>
                <a:outerShdw blurRad="38100" dist="38100" dir="2700000" algn="tl">
                  <a:srgbClr val="000000">
                    <a:alpha val="43137"/>
                  </a:srgbClr>
                </a:outerShdw>
              </a:effectLst>
            </a:endParaRPr>
          </a:p>
          <a:p>
            <a:pPr marL="342900" marR="0" lvl="0" indent="-342900" algn="just" defTabSz="173038" rtl="0" eaLnBrk="1" fontAlgn="auto" latinLnBrk="0" hangingPunct="1">
              <a:lnSpc>
                <a:spcPct val="100000"/>
              </a:lnSpc>
              <a:spcBef>
                <a:spcPct val="20000"/>
              </a:spcBef>
              <a:spcAft>
                <a:spcPts val="0"/>
              </a:spcAft>
              <a:buClrTx/>
              <a:buSzTx/>
              <a:buFont typeface="+mj-lt"/>
              <a:buAutoNum type="arabicPeriod"/>
              <a:tabLst/>
              <a:defRPr/>
            </a:pPr>
            <a:endParaRPr lang="en-US" sz="2000" dirty="0" smtClean="0">
              <a:effectLst>
                <a:outerShdw blurRad="38100" dist="38100" dir="2700000" algn="tl">
                  <a:srgbClr val="000000">
                    <a:alpha val="43137"/>
                  </a:srgbClr>
                </a:outerShdw>
              </a:effectLst>
            </a:endParaRP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000" b="0" i="0" u="none" strike="noStrike" kern="1200" cap="none" spc="0" normalizeH="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 </a:t>
            </a:r>
            <a:endParaRPr kumimoji="0" lang="en-US" sz="2000" b="0" i="0" u="none" strike="noStrike" kern="1200" cap="none" spc="0" normalizeH="0" baseline="0" noProof="0" dirty="0">
              <a:ln>
                <a:noFill/>
              </a:ln>
              <a:solidFill>
                <a:schemeClr val="tx1"/>
              </a:solidFill>
              <a:effectLst/>
              <a:uLnTx/>
              <a:uFillTx/>
              <a:latin typeface="+mn-lt"/>
              <a:ea typeface="+mn-ea"/>
              <a:cs typeface="+mn-cs"/>
            </a:endParaRPr>
          </a:p>
        </p:txBody>
      </p:sp>
      <p:graphicFrame>
        <p:nvGraphicFramePr>
          <p:cNvPr id="33" name="Diagram 32"/>
          <p:cNvGraphicFramePr/>
          <p:nvPr>
            <p:extLst>
              <p:ext uri="{D42A27DB-BD31-4B8C-83A1-F6EECF244321}">
                <p14:modId xmlns:p14="http://schemas.microsoft.com/office/powerpoint/2010/main" val="589789143"/>
              </p:ext>
            </p:extLst>
          </p:nvPr>
        </p:nvGraphicFramePr>
        <p:xfrm>
          <a:off x="5989782" y="1602509"/>
          <a:ext cx="5089452" cy="35477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601086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547255" y="381000"/>
            <a:ext cx="7086600" cy="762000"/>
          </a:xfrm>
          <a:solidFill>
            <a:srgbClr val="002060"/>
          </a:solidFill>
        </p:spPr>
        <p:txBody>
          <a:bodyPr vert="horz" lIns="91440" tIns="45720" rIns="91440" bIns="45720" rtlCol="0" anchor="ctr">
            <a:normAutofit/>
          </a:bodyPr>
          <a:lstStyle/>
          <a:p>
            <a:r>
              <a:rPr lang="en-US" sz="2000" b="1" dirty="0">
                <a:solidFill>
                  <a:schemeClr val="bg1"/>
                </a:solidFill>
              </a:rPr>
              <a:t>Strategy  Development – 2. Strategic Priorities 2023-2026</a:t>
            </a:r>
          </a:p>
        </p:txBody>
      </p:sp>
      <p:sp>
        <p:nvSpPr>
          <p:cNvPr id="5" name="Content Placeholder 2"/>
          <p:cNvSpPr txBox="1">
            <a:spLocks/>
          </p:cNvSpPr>
          <p:nvPr/>
        </p:nvSpPr>
        <p:spPr>
          <a:xfrm>
            <a:off x="547255" y="1373909"/>
            <a:ext cx="8305800" cy="4572000"/>
          </a:xfrm>
          <a:prstGeom prst="rect">
            <a:avLst/>
          </a:prstGeom>
        </p:spPr>
        <p:txBody>
          <a:bodyPr vert="horz" lIns="91440" tIns="45720" rIns="91440" bIns="45720" rtlCol="0">
            <a:noAutofit/>
          </a:bodyPr>
          <a:lstStyle/>
          <a:p>
            <a:pPr lvl="0" algn="just">
              <a:spcBef>
                <a:spcPct val="20000"/>
              </a:spcBef>
              <a:defRPr/>
            </a:pPr>
            <a:r>
              <a:rPr lang="en-US" sz="2000" b="1" dirty="0" smtClean="0">
                <a:effectLst>
                  <a:outerShdw blurRad="38100" dist="38100" dir="2700000" algn="tl">
                    <a:srgbClr val="000000">
                      <a:alpha val="43137"/>
                    </a:srgbClr>
                  </a:outerShdw>
                </a:effectLst>
              </a:rPr>
              <a:t>Impact Matrix</a:t>
            </a:r>
          </a:p>
          <a:p>
            <a:pPr lvl="0" algn="just">
              <a:spcBef>
                <a:spcPct val="20000"/>
              </a:spcBef>
              <a:defRPr/>
            </a:pPr>
            <a:r>
              <a:rPr lang="en-US" sz="2000" dirty="0" smtClean="0"/>
              <a:t>The impact matrix outlines the two main areas of change Transparency International is aiming to achieve: </a:t>
            </a:r>
          </a:p>
          <a:p>
            <a:pPr lvl="0" algn="just">
              <a:spcBef>
                <a:spcPct val="20000"/>
              </a:spcBef>
              <a:defRPr/>
            </a:pPr>
            <a:endParaRPr lang="en-US" sz="2000" dirty="0" smtClean="0"/>
          </a:p>
          <a:p>
            <a:pPr marL="457200" lvl="0" indent="-457200" algn="just">
              <a:spcBef>
                <a:spcPct val="20000"/>
              </a:spcBef>
              <a:buAutoNum type="arabicPeriod"/>
              <a:defRPr/>
            </a:pPr>
            <a:r>
              <a:rPr lang="en-US" sz="2000" dirty="0" smtClean="0"/>
              <a:t>Policy and institutional change - The ultimate aim is to ensure that intergovernmental institutions, governments, political parties and businesses have all the necessary mechanisms, policies or laws in place to redress and prevent corruption, sanction corrupt behavior, and promote good governance. </a:t>
            </a:r>
          </a:p>
          <a:p>
            <a:pPr marL="457200" lvl="0" indent="-457200" algn="just">
              <a:spcBef>
                <a:spcPct val="20000"/>
              </a:spcBef>
              <a:buAutoNum type="arabicPeriod"/>
              <a:defRPr/>
            </a:pPr>
            <a:r>
              <a:rPr lang="en-US" sz="2000" dirty="0" smtClean="0"/>
              <a:t>Behavior change - The ultimate aim is that individuals, communities, civil society organizations and social movements act systematically to promote global good governance and prevent corruption. </a:t>
            </a:r>
          </a:p>
          <a:p>
            <a:pPr marL="457200" lvl="0" indent="-457200" algn="just">
              <a:spcBef>
                <a:spcPct val="20000"/>
              </a:spcBef>
              <a:buAutoNum type="arabicPeriod"/>
              <a:defRPr/>
            </a:pPr>
            <a:endParaRPr lang="en-US" sz="2000" dirty="0" smtClean="0"/>
          </a:p>
        </p:txBody>
      </p:sp>
    </p:spTree>
    <p:extLst>
      <p:ext uri="{BB962C8B-B14F-4D97-AF65-F5344CB8AC3E}">
        <p14:creationId xmlns:p14="http://schemas.microsoft.com/office/powerpoint/2010/main" val="9479600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547255" y="381000"/>
            <a:ext cx="7086600" cy="762000"/>
          </a:xfrm>
          <a:solidFill>
            <a:srgbClr val="002060"/>
          </a:solidFill>
        </p:spPr>
        <p:txBody>
          <a:bodyPr vert="horz" lIns="91440" tIns="45720" rIns="91440" bIns="45720" rtlCol="0" anchor="ctr">
            <a:normAutofit/>
          </a:bodyPr>
          <a:lstStyle/>
          <a:p>
            <a:r>
              <a:rPr lang="en-US" sz="2000" b="1" dirty="0">
                <a:solidFill>
                  <a:schemeClr val="bg1"/>
                </a:solidFill>
              </a:rPr>
              <a:t>Strategy  Development – 2. Strategic Priorities 2023-2026</a:t>
            </a:r>
          </a:p>
        </p:txBody>
      </p:sp>
      <p:sp>
        <p:nvSpPr>
          <p:cNvPr id="4" name="Content Placeholder 2"/>
          <p:cNvSpPr txBox="1">
            <a:spLocks/>
          </p:cNvSpPr>
          <p:nvPr/>
        </p:nvSpPr>
        <p:spPr>
          <a:xfrm>
            <a:off x="468744" y="1247101"/>
            <a:ext cx="11723255" cy="4026863"/>
          </a:xfrm>
          <a:prstGeom prst="rect">
            <a:avLst/>
          </a:prstGeom>
        </p:spPr>
        <p:txBody>
          <a:bodyPr vert="horz" lIns="91440" tIns="45720" rIns="91440" bIns="45720" rtlCol="0">
            <a:noAutofit/>
          </a:bodyPr>
          <a:lstStyle/>
          <a:p>
            <a:pPr lvl="0" algn="just">
              <a:spcBef>
                <a:spcPct val="20000"/>
              </a:spcBef>
              <a:defRPr/>
            </a:pPr>
            <a:r>
              <a:rPr lang="en-US" sz="2000" b="1" dirty="0" smtClean="0">
                <a:effectLst>
                  <a:outerShdw blurRad="38100" dist="38100" dir="2700000" algn="tl">
                    <a:srgbClr val="000000">
                      <a:alpha val="43137"/>
                    </a:srgbClr>
                  </a:outerShdw>
                </a:effectLst>
              </a:rPr>
              <a:t>Impact Matrix</a:t>
            </a:r>
          </a:p>
          <a:p>
            <a:pPr lvl="0" algn="just">
              <a:spcBef>
                <a:spcPct val="20000"/>
              </a:spcBef>
              <a:defRPr/>
            </a:pPr>
            <a:r>
              <a:rPr lang="en-US" sz="2000" dirty="0" smtClean="0"/>
              <a:t>Built on the Theory of </a:t>
            </a:r>
            <a:r>
              <a:rPr lang="en-US" sz="2000" dirty="0" err="1" smtClean="0"/>
              <a:t>Chnage</a:t>
            </a:r>
            <a:r>
              <a:rPr lang="en-US" sz="2000" dirty="0" smtClean="0"/>
              <a:t>, Rasheed planned its interventions to achieve the following social impact and changes:</a:t>
            </a:r>
          </a:p>
        </p:txBody>
      </p:sp>
      <p:pic>
        <p:nvPicPr>
          <p:cNvPr id="5" name="Picture 2"/>
          <p:cNvPicPr>
            <a:picLocks noChangeAspect="1" noChangeArrowheads="1"/>
          </p:cNvPicPr>
          <p:nvPr/>
        </p:nvPicPr>
        <p:blipFill>
          <a:blip r:embed="rId2" cstate="print"/>
          <a:srcRect/>
          <a:stretch>
            <a:fillRect/>
          </a:stretch>
        </p:blipFill>
        <p:spPr bwMode="auto">
          <a:xfrm>
            <a:off x="2318039" y="2026722"/>
            <a:ext cx="3318163" cy="3963361"/>
          </a:xfrm>
          <a:prstGeom prst="rect">
            <a:avLst/>
          </a:prstGeom>
          <a:noFill/>
          <a:ln w="9525">
            <a:noFill/>
            <a:miter lim="800000"/>
            <a:headEnd/>
            <a:tailEnd/>
          </a:ln>
        </p:spPr>
      </p:pic>
      <p:pic>
        <p:nvPicPr>
          <p:cNvPr id="6" name="Picture 2"/>
          <p:cNvPicPr>
            <a:picLocks noChangeAspect="1" noChangeArrowheads="1"/>
          </p:cNvPicPr>
          <p:nvPr/>
        </p:nvPicPr>
        <p:blipFill>
          <a:blip r:embed="rId3" cstate="print"/>
          <a:srcRect b="3333"/>
          <a:stretch>
            <a:fillRect/>
          </a:stretch>
        </p:blipFill>
        <p:spPr bwMode="auto">
          <a:xfrm>
            <a:off x="6707620" y="1935402"/>
            <a:ext cx="4412961" cy="4054681"/>
          </a:xfrm>
          <a:prstGeom prst="rect">
            <a:avLst/>
          </a:prstGeom>
          <a:noFill/>
          <a:ln w="9525">
            <a:noFill/>
            <a:miter lim="800000"/>
            <a:headEnd/>
            <a:tailEnd/>
          </a:ln>
        </p:spPr>
      </p:pic>
    </p:spTree>
    <p:extLst>
      <p:ext uri="{BB962C8B-B14F-4D97-AF65-F5344CB8AC3E}">
        <p14:creationId xmlns:p14="http://schemas.microsoft.com/office/powerpoint/2010/main" val="3890075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921327" y="381000"/>
            <a:ext cx="7086600" cy="762000"/>
          </a:xfrm>
          <a:solidFill>
            <a:srgbClr val="002060"/>
          </a:solidFill>
        </p:spPr>
        <p:txBody>
          <a:bodyPr vert="horz" lIns="91440" tIns="45720" rIns="91440" bIns="45720" rtlCol="0" anchor="ctr">
            <a:normAutofit/>
          </a:bodyPr>
          <a:lstStyle/>
          <a:p>
            <a:r>
              <a:rPr lang="en-US" sz="2000" b="1" dirty="0">
                <a:solidFill>
                  <a:schemeClr val="bg1"/>
                </a:solidFill>
              </a:rPr>
              <a:t>Strategy  Development – 2. Strategic Priorities 2023-2026</a:t>
            </a:r>
          </a:p>
        </p:txBody>
      </p:sp>
      <p:sp>
        <p:nvSpPr>
          <p:cNvPr id="4" name="Content Placeholder 2"/>
          <p:cNvSpPr txBox="1">
            <a:spLocks/>
          </p:cNvSpPr>
          <p:nvPr/>
        </p:nvSpPr>
        <p:spPr>
          <a:xfrm>
            <a:off x="921327" y="1371600"/>
            <a:ext cx="10069946" cy="3625273"/>
          </a:xfrm>
          <a:prstGeom prst="rect">
            <a:avLst/>
          </a:prstGeom>
        </p:spPr>
        <p:txBody>
          <a:bodyPr vert="horz" lIns="91440" tIns="45720" rIns="91440" bIns="45720" rtlCol="0">
            <a:noAutofit/>
          </a:bodyPr>
          <a:lstStyle/>
          <a:p>
            <a:pPr lvl="0" algn="just">
              <a:spcBef>
                <a:spcPct val="20000"/>
              </a:spcBef>
              <a:defRPr/>
            </a:pPr>
            <a:r>
              <a:rPr lang="en-US" sz="2000" b="1" dirty="0" smtClean="0">
                <a:effectLst>
                  <a:outerShdw blurRad="38100" dist="38100" dir="2700000" algn="tl">
                    <a:srgbClr val="000000">
                      <a:alpha val="43137"/>
                    </a:srgbClr>
                  </a:outerShdw>
                </a:effectLst>
              </a:rPr>
              <a:t>Strategic Goals</a:t>
            </a:r>
          </a:p>
          <a:p>
            <a:pPr lvl="0" algn="just">
              <a:spcBef>
                <a:spcPct val="20000"/>
              </a:spcBef>
              <a:defRPr/>
            </a:pPr>
            <a:r>
              <a:rPr lang="en-US" sz="1600" dirty="0" smtClean="0"/>
              <a:t>Rasheed will be working on achieving the following strategic goals:</a:t>
            </a:r>
          </a:p>
          <a:p>
            <a:pPr marL="342900" lvl="0" indent="-342900" algn="just">
              <a:spcBef>
                <a:spcPct val="20000"/>
              </a:spcBef>
              <a:buFont typeface="+mj-lt"/>
              <a:buAutoNum type="arabicPeriod"/>
              <a:defRPr/>
            </a:pPr>
            <a:r>
              <a:rPr lang="en-US" sz="1200" dirty="0" smtClean="0"/>
              <a:t>Promote concepts and practices of integrity, transparency, accountability, anti-corruption and enforcement of good governance principles </a:t>
            </a:r>
          </a:p>
          <a:p>
            <a:pPr marL="800100" lvl="1" indent="-342900" algn="just">
              <a:spcBef>
                <a:spcPct val="20000"/>
              </a:spcBef>
              <a:defRPr/>
            </a:pPr>
            <a:r>
              <a:rPr lang="en-US" sz="1200" dirty="0" smtClean="0"/>
              <a:t>1.1 Contribution to empowering the Individuals, communities, civil society organizations and social movements act to reduce corruption and promote integrity at the national/global levels. </a:t>
            </a:r>
          </a:p>
          <a:p>
            <a:pPr marL="800100" lvl="1" indent="-342900" algn="just">
              <a:spcBef>
                <a:spcPct val="20000"/>
              </a:spcBef>
              <a:defRPr/>
            </a:pPr>
            <a:r>
              <a:rPr lang="en-US" sz="1200" dirty="0" smtClean="0"/>
              <a:t>1.2 Contribution to encouraging Intergovernmental institutions, governments, political parties and businesses to implement and enforce existing anti-corruption laws and policies.</a:t>
            </a:r>
          </a:p>
          <a:p>
            <a:pPr marL="342900" lvl="0" indent="-342900" algn="just" defTabSz="173038">
              <a:spcBef>
                <a:spcPct val="20000"/>
              </a:spcBef>
              <a:buFont typeface="+mj-lt"/>
              <a:buAutoNum type="arabicPeriod"/>
              <a:defRPr/>
            </a:pPr>
            <a:r>
              <a:rPr lang="en-US" sz="1200" dirty="0" smtClean="0"/>
              <a:t>Establishing and leading watchdog collation towards corruption</a:t>
            </a:r>
          </a:p>
          <a:p>
            <a:pPr marL="914400" lvl="1" indent="-457200" algn="just" defTabSz="173038">
              <a:spcBef>
                <a:spcPct val="20000"/>
              </a:spcBef>
              <a:defRPr/>
            </a:pPr>
            <a:r>
              <a:rPr lang="en-US" sz="1200" dirty="0" smtClean="0"/>
              <a:t>2.1  Contribution to creating Individuals, communities, civil society organizations and social movements act to address specific corruption problems identified in their communities. </a:t>
            </a:r>
          </a:p>
          <a:p>
            <a:pPr marL="914400" lvl="1" indent="-457200" algn="just" defTabSz="173038">
              <a:spcBef>
                <a:spcPct val="20000"/>
              </a:spcBef>
              <a:defRPr/>
            </a:pPr>
            <a:r>
              <a:rPr lang="en-US" sz="1200" dirty="0" smtClean="0"/>
              <a:t>2.2 Contribution to taking actions by Individuals, communities, civil society organizations and social movements against specific anti-corruption grievances.</a:t>
            </a:r>
          </a:p>
          <a:p>
            <a:pPr marL="342900" indent="-342900" algn="just" defTabSz="173038">
              <a:spcBef>
                <a:spcPct val="20000"/>
              </a:spcBef>
              <a:buFont typeface="+mj-lt"/>
              <a:buAutoNum type="arabicPeriod"/>
              <a:defRPr/>
            </a:pPr>
            <a:r>
              <a:rPr lang="en-US" sz="1200" dirty="0" smtClean="0"/>
              <a:t>Public awareness  about the principles of transparency and social accountability </a:t>
            </a:r>
          </a:p>
          <a:p>
            <a:pPr marL="800100" lvl="1" indent="-342900" algn="just" defTabSz="173038">
              <a:spcBef>
                <a:spcPct val="20000"/>
              </a:spcBef>
              <a:defRPr/>
            </a:pPr>
            <a:r>
              <a:rPr lang="en-US" sz="1200" dirty="0" smtClean="0"/>
              <a:t>3.1  Contribution to creating greater awareness among targeted audience of corruption and of possible solutions available to them. Individuals receive the necessary resources (informational, material, organizational, psychological, etc.) to make meaningful choices about fighting corruption</a:t>
            </a:r>
          </a:p>
          <a:p>
            <a:pPr marL="800100" lvl="1" indent="-342900" algn="just" defTabSz="173038">
              <a:spcBef>
                <a:spcPct val="20000"/>
              </a:spcBef>
              <a:defRPr/>
            </a:pPr>
            <a:r>
              <a:rPr lang="en-US" sz="1200" dirty="0" smtClean="0"/>
              <a:t>3.2  Contribution to conveying Transparency International’s work to People, groups and institutions through exposure to anti-corruption messages.</a:t>
            </a:r>
          </a:p>
          <a:p>
            <a:pPr marL="342900" indent="-342900" algn="just" defTabSz="173038">
              <a:spcBef>
                <a:spcPct val="20000"/>
              </a:spcBef>
              <a:buFont typeface="+mj-lt"/>
              <a:buAutoNum type="arabicPeriod"/>
              <a:defRPr/>
            </a:pPr>
            <a:r>
              <a:rPr lang="en-US" sz="1200" dirty="0" smtClean="0"/>
              <a:t>Strengthening Rasheed Organizational Capabilities </a:t>
            </a:r>
          </a:p>
          <a:p>
            <a:pPr marL="914400" lvl="1" indent="-457200" algn="just">
              <a:spcBef>
                <a:spcPct val="20000"/>
              </a:spcBef>
              <a:defRPr/>
            </a:pPr>
            <a:r>
              <a:rPr lang="en-US" sz="1200" dirty="0" smtClean="0"/>
              <a:t>4.1 Strengthening </a:t>
            </a:r>
            <a:r>
              <a:rPr lang="en-US" sz="1200" dirty="0" err="1" smtClean="0"/>
              <a:t>Rasheed’s</a:t>
            </a:r>
            <a:r>
              <a:rPr lang="en-US" sz="1200" dirty="0" smtClean="0"/>
              <a:t> financial sustainability  </a:t>
            </a:r>
          </a:p>
          <a:p>
            <a:pPr marL="914400" lvl="1" indent="-457200" algn="just">
              <a:spcBef>
                <a:spcPct val="20000"/>
              </a:spcBef>
              <a:defRPr/>
            </a:pPr>
            <a:r>
              <a:rPr lang="en-US" sz="1200" dirty="0" smtClean="0"/>
              <a:t>4.2 Strengthening </a:t>
            </a:r>
            <a:r>
              <a:rPr lang="en-US" sz="1200" dirty="0" err="1" smtClean="0"/>
              <a:t>Rasheed’s</a:t>
            </a:r>
            <a:r>
              <a:rPr lang="en-US" sz="1200" dirty="0" smtClean="0"/>
              <a:t> internal capabilities  </a:t>
            </a:r>
          </a:p>
          <a:p>
            <a:pPr marL="914400" lvl="1" indent="-457200" algn="just">
              <a:spcBef>
                <a:spcPct val="20000"/>
              </a:spcBef>
              <a:defRPr/>
            </a:pPr>
            <a:r>
              <a:rPr lang="en-US" sz="1200" dirty="0" smtClean="0"/>
              <a:t>4.3 Enhancing </a:t>
            </a:r>
            <a:r>
              <a:rPr lang="en-US" sz="1200" dirty="0" err="1" smtClean="0"/>
              <a:t>Rasheed’s</a:t>
            </a:r>
            <a:r>
              <a:rPr lang="en-US" sz="1200" dirty="0" smtClean="0"/>
              <a:t> visibility and outreach activities</a:t>
            </a:r>
          </a:p>
          <a:p>
            <a:pPr marL="457200" lvl="0" indent="-457200" algn="just">
              <a:spcBef>
                <a:spcPct val="20000"/>
              </a:spcBef>
              <a:buAutoNum type="arabicPeriod"/>
              <a:defRPr/>
            </a:pPr>
            <a:endParaRPr lang="en-US" sz="1400" dirty="0" smtClean="0"/>
          </a:p>
        </p:txBody>
      </p:sp>
    </p:spTree>
    <p:extLst>
      <p:ext uri="{BB962C8B-B14F-4D97-AF65-F5344CB8AC3E}">
        <p14:creationId xmlns:p14="http://schemas.microsoft.com/office/powerpoint/2010/main" val="37239256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933471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5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TotalTime>
  <Words>577</Words>
  <Application>Microsoft Office PowerPoint</Application>
  <PresentationFormat>Widescreen</PresentationFormat>
  <Paragraphs>81</Paragraphs>
  <Slides>8</Slides>
  <Notes>0</Notes>
  <HiddenSlides>0</HiddenSlides>
  <MMClips>0</MMClips>
  <ScaleCrop>false</ScaleCrop>
  <HeadingPairs>
    <vt:vector size="6" baseType="variant">
      <vt:variant>
        <vt:lpstr>Fonts Used</vt:lpstr>
      </vt:variant>
      <vt:variant>
        <vt:i4>3</vt:i4>
      </vt:variant>
      <vt:variant>
        <vt:lpstr>Theme</vt:lpstr>
      </vt:variant>
      <vt:variant>
        <vt:i4>7</vt:i4>
      </vt:variant>
      <vt:variant>
        <vt:lpstr>Slide Titles</vt:lpstr>
      </vt:variant>
      <vt:variant>
        <vt:i4>8</vt:i4>
      </vt:variant>
    </vt:vector>
  </HeadingPairs>
  <TitlesOfParts>
    <vt:vector size="18" baseType="lpstr">
      <vt:lpstr>Arial</vt:lpstr>
      <vt:lpstr>Calibri</vt:lpstr>
      <vt:lpstr>Calibri Light</vt:lpstr>
      <vt:lpstr>Office Theme</vt:lpstr>
      <vt:lpstr>Custom Design</vt:lpstr>
      <vt:lpstr>1_Custom Design</vt:lpstr>
      <vt:lpstr>2_Custom Design</vt:lpstr>
      <vt:lpstr>3_Custom Design</vt:lpstr>
      <vt:lpstr>4_Custom Design</vt:lpstr>
      <vt:lpstr>5_Custom Design</vt:lpstr>
      <vt:lpstr>Rasheed Strategic Plan 2023-2026</vt:lpstr>
      <vt:lpstr>PowerPoint Presentation</vt:lpstr>
      <vt:lpstr>Strategy  Development – 1. Vision and Mission</vt:lpstr>
      <vt:lpstr>Strategy  Development – 2. Strategic Priorities 2023-2026</vt:lpstr>
      <vt:lpstr>Strategy  Development – 2. Strategic Priorities 2023-2026</vt:lpstr>
      <vt:lpstr>Strategy  Development – 2. Strategic Priorities 2023-2026</vt:lpstr>
      <vt:lpstr>Strategy  Development – 2. Strategic Priorities 2023-2026</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Amer Mdanat</dc:creator>
  <cp:lastModifiedBy>Sana' Alawaamleh (TI JO)</cp:lastModifiedBy>
  <cp:revision>16</cp:revision>
  <dcterms:created xsi:type="dcterms:W3CDTF">2017-12-03T18:32:29Z</dcterms:created>
  <dcterms:modified xsi:type="dcterms:W3CDTF">2023-01-30T12:42:05Z</dcterms:modified>
</cp:coreProperties>
</file>